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77" r:id="rId2"/>
    <p:sldId id="276" r:id="rId3"/>
    <p:sldId id="257" r:id="rId4"/>
    <p:sldId id="258" r:id="rId5"/>
    <p:sldId id="278" r:id="rId6"/>
    <p:sldId id="279" r:id="rId7"/>
    <p:sldId id="281" r:id="rId8"/>
    <p:sldId id="282" r:id="rId9"/>
    <p:sldId id="280" r:id="rId10"/>
    <p:sldId id="259" r:id="rId11"/>
    <p:sldId id="260" r:id="rId12"/>
    <p:sldId id="261" r:id="rId13"/>
    <p:sldId id="269" r:id="rId14"/>
    <p:sldId id="270" r:id="rId15"/>
    <p:sldId id="271" r:id="rId16"/>
    <p:sldId id="272" r:id="rId17"/>
    <p:sldId id="273" r:id="rId18"/>
    <p:sldId id="274" r:id="rId19"/>
    <p:sldId id="262" r:id="rId20"/>
    <p:sldId id="263" r:id="rId21"/>
    <p:sldId id="264" r:id="rId22"/>
    <p:sldId id="265" r:id="rId23"/>
    <p:sldId id="283" r:id="rId24"/>
    <p:sldId id="285" r:id="rId25"/>
    <p:sldId id="266"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4E51"/>
    <a:srgbClr val="27CED7"/>
    <a:srgbClr val="F9E6C3"/>
    <a:srgbClr val="120C02"/>
    <a:srgbClr val="422D06"/>
    <a:srgbClr val="99680F"/>
    <a:srgbClr val="FFFFFF"/>
    <a:srgbClr val="1A1D20"/>
    <a:srgbClr val="2F353A"/>
    <a:srgbClr val="343A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9" d="100"/>
          <a:sy n="119" d="100"/>
        </p:scale>
        <p:origin x="27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67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46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404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484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575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84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97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8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77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730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11/26/2023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97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11/26/2023</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053347583"/>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40" r:id="rId4"/>
    <p:sldLayoutId id="2147483741" r:id="rId5"/>
    <p:sldLayoutId id="2147483746" r:id="rId6"/>
    <p:sldLayoutId id="2147483742" r:id="rId7"/>
    <p:sldLayoutId id="2147483743" r:id="rId8"/>
    <p:sldLayoutId id="2147483744" r:id="rId9"/>
    <p:sldLayoutId id="2147483745" r:id="rId10"/>
    <p:sldLayoutId id="2147483747"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80B29F1-6F8C-F0AE-63A3-99CC432327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2F4A3587-D961-DB4E-9CA8-45D0E7059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9966C61-2696-4DDB-711B-9E8E146BD48D}"/>
              </a:ext>
            </a:extLst>
          </p:cNvPr>
          <p:cNvSpPr txBox="1"/>
          <p:nvPr/>
        </p:nvSpPr>
        <p:spPr>
          <a:xfrm>
            <a:off x="6844713" y="703679"/>
            <a:ext cx="4195674" cy="3332093"/>
          </a:xfrm>
          <a:prstGeom prst="rect">
            <a:avLst/>
          </a:prstGeom>
        </p:spPr>
        <p:txBody>
          <a:bodyPr vert="horz" lIns="91440" tIns="45720" rIns="91440" bIns="45720" rtlCol="0" anchor="b">
            <a:noAutofit/>
          </a:bodyPr>
          <a:lstStyle/>
          <a:p>
            <a:pPr marL="0" marR="0">
              <a:lnSpc>
                <a:spcPct val="90000"/>
              </a:lnSpc>
              <a:spcBef>
                <a:spcPct val="0"/>
              </a:spcBef>
              <a:spcAft>
                <a:spcPts val="960"/>
              </a:spcAft>
            </a:pPr>
            <a:endParaRPr lang="en-US" sz="5500" kern="1200">
              <a:solidFill>
                <a:schemeClr val="tx1"/>
              </a:solidFill>
              <a:effectLst/>
              <a:latin typeface="Times New Roman" panose="02020603050405020304" pitchFamily="18" charset="0"/>
              <a:ea typeface="+mj-ea"/>
              <a:cs typeface="Times New Roman" panose="02020603050405020304" pitchFamily="18" charset="0"/>
            </a:endParaRPr>
          </a:p>
        </p:txBody>
      </p:sp>
      <p:pic>
        <p:nvPicPr>
          <p:cNvPr id="19" name="Picture 18">
            <a:extLst>
              <a:ext uri="{FF2B5EF4-FFF2-40B4-BE49-F238E27FC236}">
                <a16:creationId xmlns:a16="http://schemas.microsoft.com/office/drawing/2014/main" id="{0459F53E-70C4-8251-7119-646DDDA432C8}"/>
              </a:ext>
            </a:extLst>
          </p:cNvPr>
          <p:cNvPicPr>
            <a:picLocks noChangeAspect="1"/>
          </p:cNvPicPr>
          <p:nvPr/>
        </p:nvPicPr>
        <p:blipFill rotWithShape="1">
          <a:blip r:embed="rId2"/>
          <a:srcRect l="24380" r="11618" b="-2"/>
          <a:stretch/>
        </p:blipFill>
        <p:spPr>
          <a:xfrm>
            <a:off x="-2290797" y="-5889649"/>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0" name="!!plus graphic">
            <a:extLst>
              <a:ext uri="{FF2B5EF4-FFF2-40B4-BE49-F238E27FC236}">
                <a16:creationId xmlns:a16="http://schemas.microsoft.com/office/drawing/2014/main" id="{F8F16583-A871-2A91-77AC-BBFFB8DBD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1" name="!!circle graphic">
            <a:extLst>
              <a:ext uri="{FF2B5EF4-FFF2-40B4-BE49-F238E27FC236}">
                <a16:creationId xmlns:a16="http://schemas.microsoft.com/office/drawing/2014/main" id="{BC1CA89A-EF8A-B145-61E1-028645D1A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A636A2FC-3A7F-29F5-970D-7B54CE413B4D}"/>
              </a:ext>
            </a:extLst>
          </p:cNvPr>
          <p:cNvSpPr txBox="1"/>
          <p:nvPr/>
        </p:nvSpPr>
        <p:spPr>
          <a:xfrm>
            <a:off x="6570572" y="4450705"/>
            <a:ext cx="4195673" cy="1436803"/>
          </a:xfrm>
          <a:prstGeom prst="rect">
            <a:avLst/>
          </a:prstGeom>
        </p:spPr>
        <p:txBody>
          <a:bodyPr vert="horz" lIns="91440" tIns="45720" rIns="91440" bIns="45720" rtlCol="0" anchor="t">
            <a:normAutofit/>
          </a:bodyPr>
          <a:lstStyle/>
          <a:p>
            <a:pPr marR="0" algn="ctr">
              <a:lnSpc>
                <a:spcPct val="90000"/>
              </a:lnSpc>
              <a:spcBef>
                <a:spcPts val="960"/>
              </a:spcBef>
              <a:spcAft>
                <a:spcPts val="960"/>
              </a:spcAft>
            </a:pPr>
            <a:endParaRPr lang="en-US" sz="2400">
              <a:effectLst/>
              <a:latin typeface="Times New Roman" panose="02020603050405020304" pitchFamily="18" charset="0"/>
              <a:cs typeface="Times New Roman" panose="02020603050405020304" pitchFamily="18" charset="0"/>
            </a:endParaRPr>
          </a:p>
        </p:txBody>
      </p:sp>
      <p:sp>
        <p:nvSpPr>
          <p:cNvPr id="23" name="!!dot graphic">
            <a:extLst>
              <a:ext uri="{FF2B5EF4-FFF2-40B4-BE49-F238E27FC236}">
                <a16:creationId xmlns:a16="http://schemas.microsoft.com/office/drawing/2014/main" id="{0AFCD7E6-54E8-9BB3-8F88-3F0057511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4" name="!!Straight Connector">
            <a:extLst>
              <a:ext uri="{FF2B5EF4-FFF2-40B4-BE49-F238E27FC236}">
                <a16:creationId xmlns:a16="http://schemas.microsoft.com/office/drawing/2014/main" id="{D0F3FE93-2FCE-90BF-2F71-7EBFE55DCF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C68FC333-8FFA-AD5D-980D-FE1790172FEA}"/>
              </a:ext>
            </a:extLst>
          </p:cNvPr>
          <p:cNvSpPr/>
          <p:nvPr/>
        </p:nvSpPr>
        <p:spPr>
          <a:xfrm>
            <a:off x="7607007" y="-4103154"/>
            <a:ext cx="4584993" cy="3889608"/>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90000"/>
              </a:lnSpc>
              <a:spcBef>
                <a:spcPct val="0"/>
              </a:spcBef>
              <a:spcAft>
                <a:spcPts val="960"/>
              </a:spcAft>
            </a:pPr>
            <a:r>
              <a:rPr lang="en-US" sz="5500" b="1" kern="1200">
                <a:solidFill>
                  <a:srgbClr val="1D353F"/>
                </a:solidFill>
                <a:effectLst/>
                <a:latin typeface="UTM HelvetIns" panose="02040603050506020204" pitchFamily="18" charset="0"/>
                <a:ea typeface="+mj-ea"/>
                <a:cs typeface="Times New Roman" panose="02020603050405020304" pitchFamily="18" charset="0"/>
              </a:rPr>
              <a:t>Website giới thiệu, bán máy ảnh trực tuyến</a:t>
            </a:r>
            <a:endParaRPr lang="en-US" sz="5500" kern="1200">
              <a:solidFill>
                <a:srgbClr val="1D353F"/>
              </a:solidFill>
              <a:effectLst/>
              <a:latin typeface="UTM HelvetIns" panose="02040603050506020204" pitchFamily="18" charset="0"/>
              <a:ea typeface="+mj-ea"/>
              <a:cs typeface="Times New Roman" panose="02020603050405020304" pitchFamily="18" charset="0"/>
            </a:endParaRPr>
          </a:p>
        </p:txBody>
      </p:sp>
      <p:sp>
        <p:nvSpPr>
          <p:cNvPr id="26" name="Rectangle: Rounded Corners 25">
            <a:extLst>
              <a:ext uri="{FF2B5EF4-FFF2-40B4-BE49-F238E27FC236}">
                <a16:creationId xmlns:a16="http://schemas.microsoft.com/office/drawing/2014/main" id="{F1EBB20E-7084-A583-6ECE-BF3850944BB6}"/>
              </a:ext>
            </a:extLst>
          </p:cNvPr>
          <p:cNvSpPr/>
          <p:nvPr/>
        </p:nvSpPr>
        <p:spPr>
          <a:xfrm>
            <a:off x="12514965" y="2277177"/>
            <a:ext cx="4334554" cy="1758595"/>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90000"/>
              </a:lnSpc>
              <a:spcBef>
                <a:spcPts val="960"/>
              </a:spcBef>
              <a:spcAft>
                <a:spcPts val="960"/>
              </a:spcAft>
            </a:pPr>
            <a:r>
              <a:rPr lang="en-US" sz="1800" b="1">
                <a:solidFill>
                  <a:srgbClr val="1D353F"/>
                </a:solidFill>
                <a:effectLst/>
                <a:latin typeface="Times New Roman" panose="02020603050405020304" pitchFamily="18" charset="0"/>
                <a:cs typeface="Times New Roman" panose="02020603050405020304" pitchFamily="18" charset="0"/>
              </a:rPr>
              <a:t>Thực hiện</a:t>
            </a:r>
          </a:p>
          <a:p>
            <a:pPr marR="0" algn="ctr">
              <a:lnSpc>
                <a:spcPct val="90000"/>
              </a:lnSpc>
              <a:spcBef>
                <a:spcPts val="960"/>
              </a:spcBef>
              <a:spcAft>
                <a:spcPts val="960"/>
              </a:spcAft>
            </a:pPr>
            <a:r>
              <a:rPr lang="en-US" sz="1800">
                <a:solidFill>
                  <a:srgbClr val="1D353F"/>
                </a:solidFill>
                <a:effectLst/>
                <a:latin typeface="Times New Roman" panose="02020603050405020304" pitchFamily="18" charset="0"/>
                <a:cs typeface="Times New Roman" panose="02020603050405020304" pitchFamily="18" charset="0"/>
              </a:rPr>
              <a:t>L</a:t>
            </a:r>
            <a:r>
              <a:rPr lang="en-US" sz="1800">
                <a:solidFill>
                  <a:srgbClr val="1D353F"/>
                </a:solidFill>
                <a:latin typeface="Times New Roman" panose="02020603050405020304" pitchFamily="18" charset="0"/>
                <a:cs typeface="Times New Roman" panose="02020603050405020304" pitchFamily="18" charset="0"/>
              </a:rPr>
              <a:t>ý Ngọc Vũ – 20075351</a:t>
            </a:r>
          </a:p>
          <a:p>
            <a:pPr marR="0" algn="ctr">
              <a:lnSpc>
                <a:spcPct val="90000"/>
              </a:lnSpc>
              <a:spcBef>
                <a:spcPts val="960"/>
              </a:spcBef>
              <a:spcAft>
                <a:spcPts val="960"/>
              </a:spcAft>
            </a:pPr>
            <a:r>
              <a:rPr lang="en-US" sz="1800">
                <a:solidFill>
                  <a:srgbClr val="1D353F"/>
                </a:solidFill>
                <a:effectLst/>
                <a:latin typeface="Times New Roman" panose="02020603050405020304" pitchFamily="18" charset="0"/>
                <a:cs typeface="Times New Roman" panose="02020603050405020304" pitchFamily="18" charset="0"/>
              </a:rPr>
              <a:t>Mai Phương Quyên - 21010001</a:t>
            </a:r>
          </a:p>
        </p:txBody>
      </p:sp>
    </p:spTree>
    <p:extLst>
      <p:ext uri="{BB962C8B-B14F-4D97-AF65-F5344CB8AC3E}">
        <p14:creationId xmlns:p14="http://schemas.microsoft.com/office/powerpoint/2010/main" val="298570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TextBox 4">
            <a:extLst>
              <a:ext uri="{FF2B5EF4-FFF2-40B4-BE49-F238E27FC236}">
                <a16:creationId xmlns:a16="http://schemas.microsoft.com/office/drawing/2014/main" id="{E806DEDC-C014-ECB2-F883-BE70A72AD82F}"/>
              </a:ext>
            </a:extLst>
          </p:cNvPr>
          <p:cNvSpPr txBox="1"/>
          <p:nvPr/>
        </p:nvSpPr>
        <p:spPr>
          <a:xfrm>
            <a:off x="3742637" y="412852"/>
            <a:ext cx="7161245" cy="1325563"/>
          </a:xfrm>
          <a:prstGeom prst="rect">
            <a:avLst/>
          </a:prstGeom>
        </p:spPr>
        <p:txBody>
          <a:bodyPr vert="horz" lIns="91440" tIns="45720" rIns="91440" bIns="45720" rtlCol="0" anchor="ctr">
            <a:normAutofit/>
          </a:bodyPr>
          <a:lstStyle/>
          <a:p>
            <a:pPr marR="0" lvl="0">
              <a:lnSpc>
                <a:spcPct val="90000"/>
              </a:lnSpc>
              <a:spcBef>
                <a:spcPct val="0"/>
              </a:spcBef>
              <a:spcAft>
                <a:spcPts val="960"/>
              </a:spcAft>
            </a:pPr>
            <a:r>
              <a:rPr lang="en-US" sz="5000" b="1" kern="1200">
                <a:solidFill>
                  <a:srgbClr val="15242D"/>
                </a:solidFill>
                <a:effectLst/>
                <a:latin typeface="UTM HelvetIns" panose="02040603050506020204" pitchFamily="18" charset="0"/>
                <a:ea typeface="+mj-ea"/>
                <a:cs typeface="Times New Roman" panose="02020603050405020304" pitchFamily="18" charset="0"/>
              </a:rPr>
              <a:t>Mô tả website chi tiết</a:t>
            </a:r>
            <a:endParaRPr lang="en-US" sz="5000" kern="1200">
              <a:solidFill>
                <a:srgbClr val="15242D"/>
              </a:solidFill>
              <a:effectLst/>
              <a:latin typeface="UTM HelvetIns" panose="02040603050506020204" pitchFamily="18" charset="0"/>
              <a:ea typeface="+mj-ea"/>
              <a:cs typeface="Times New Roman" panose="02020603050405020304" pitchFamily="18" charset="0"/>
            </a:endParaRPr>
          </a:p>
        </p:txBody>
      </p:sp>
      <p:sp>
        <p:nvSpPr>
          <p:cNvPr id="18"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43E11BCA-8FCD-3ECD-615D-2D94C4D2F7C8}"/>
              </a:ext>
            </a:extLst>
          </p:cNvPr>
          <p:cNvSpPr txBox="1"/>
          <p:nvPr/>
        </p:nvSpPr>
        <p:spPr>
          <a:xfrm>
            <a:off x="12440" y="1062097"/>
            <a:ext cx="5265247" cy="668645"/>
          </a:xfrm>
          <a:prstGeom prst="rect">
            <a:avLst/>
          </a:prstGeom>
          <a:noFill/>
        </p:spPr>
        <p:txBody>
          <a:bodyPr wrap="square">
            <a:spAutoFit/>
          </a:bodyPr>
          <a:lstStyle/>
          <a:p>
            <a:pPr marL="393192" lvl="1" algn="just" defTabSz="786384">
              <a:lnSpc>
                <a:spcPct val="130000"/>
              </a:lnSpc>
              <a:spcBef>
                <a:spcPts val="826"/>
              </a:spcBef>
              <a:spcAft>
                <a:spcPts val="826"/>
              </a:spcAft>
            </a:pPr>
            <a:r>
              <a:rPr lang="en-US" sz="3200" b="1">
                <a:solidFill>
                  <a:srgbClr val="15242D"/>
                </a:solidFill>
                <a:latin typeface="UTM HelvetIns" panose="02040603050506020204" pitchFamily="18" charset="0"/>
                <a:cs typeface="Times New Roman" panose="02020603050405020304" pitchFamily="18" charset="0"/>
              </a:rPr>
              <a:t>1. </a:t>
            </a:r>
            <a:r>
              <a:rPr lang="en-US" sz="3200" b="1" kern="1200">
                <a:solidFill>
                  <a:srgbClr val="15242D"/>
                </a:solidFill>
                <a:latin typeface="UTM HelvetIns" panose="02040603050506020204" pitchFamily="18" charset="0"/>
                <a:cs typeface="Times New Roman" panose="02020603050405020304" pitchFamily="18" charset="0"/>
              </a:rPr>
              <a:t>Trang chủ</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pic>
        <p:nvPicPr>
          <p:cNvPr id="8" name="Picture 7" descr="A screenshot of a web page&#10;&#10;Description automatically generated">
            <a:extLst>
              <a:ext uri="{FF2B5EF4-FFF2-40B4-BE49-F238E27FC236}">
                <a16:creationId xmlns:a16="http://schemas.microsoft.com/office/drawing/2014/main" id="{880DC7E3-49DD-106E-CBAE-D14AC12B4E90}"/>
              </a:ext>
            </a:extLst>
          </p:cNvPr>
          <p:cNvPicPr>
            <a:picLocks noChangeAspect="1"/>
          </p:cNvPicPr>
          <p:nvPr/>
        </p:nvPicPr>
        <p:blipFill>
          <a:blip r:embed="rId2"/>
          <a:stretch>
            <a:fillRect/>
          </a:stretch>
        </p:blipFill>
        <p:spPr>
          <a:xfrm>
            <a:off x="6372572" y="2399911"/>
            <a:ext cx="5312198" cy="340785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156CA5B2-9C13-EF8C-2086-9BF27A2AB10D}"/>
              </a:ext>
            </a:extLst>
          </p:cNvPr>
          <p:cNvSpPr txBox="1"/>
          <p:nvPr/>
        </p:nvSpPr>
        <p:spPr>
          <a:xfrm>
            <a:off x="414822" y="1738415"/>
            <a:ext cx="5681178" cy="4777590"/>
          </a:xfrm>
          <a:prstGeom prst="rect">
            <a:avLst/>
          </a:prstGeom>
          <a:noFill/>
        </p:spPr>
        <p:txBody>
          <a:bodyPr wrap="square">
            <a:spAutoFit/>
          </a:bodyPr>
          <a:lstStyle/>
          <a:p>
            <a:pPr algn="just" defTabSz="786384">
              <a:lnSpc>
                <a:spcPct val="107000"/>
              </a:lnSpc>
              <a:spcAft>
                <a:spcPts val="688"/>
              </a:spcAft>
            </a:pPr>
            <a:r>
              <a:rPr lang="en-US" sz="2200" kern="1200">
                <a:solidFill>
                  <a:srgbClr val="15242D"/>
                </a:solidFill>
                <a:latin typeface="Times New Roman" panose="02020603050405020304" pitchFamily="18" charset="0"/>
                <a:cs typeface="Times New Roman" panose="02020603050405020304" pitchFamily="18" charset="0"/>
              </a:rPr>
              <a:t>Trang chủ là cửa ngõ để khách hàng tiếp cận với các sản phẩm đa dạng và chất lượng của chúng ta. Tại đây, khách hàng có thể nhanh chóng thấy được các sản phẩm nổi bật, sản phẩm mới, cũng như các ưu đãi hấp dẫn như trả góp 0%, giá sóc online, giảm giá lớn và giá rẻ. Ngoài ra, khách hàng cũng có thể sử dụng nút tìm kiếm để tìm kiếm sản phẩm theo tên, loại, thương hiệu hoặc giá tiền một cách dễ dàng và nhanh chóng. Trang chủ còn giới thiệu cho khách hàng các sản phẩm “hot”, bán chạy nhất thị trường với hiệu ứng chuyển động linh hoạt, tạo sự sống động và thu hút cho trang web.</a:t>
            </a:r>
            <a:endParaRPr lang="en-US" sz="22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8386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2DB69F5-1956-74B5-7B50-061BBEE14DD5}"/>
              </a:ext>
            </a:extLst>
          </p:cNvPr>
          <p:cNvSpPr txBox="1"/>
          <p:nvPr/>
        </p:nvSpPr>
        <p:spPr>
          <a:xfrm>
            <a:off x="822659" y="499703"/>
            <a:ext cx="5243394" cy="2225532"/>
          </a:xfrm>
          <a:prstGeom prst="rect">
            <a:avLst/>
          </a:prstGeom>
        </p:spPr>
        <p:txBody>
          <a:bodyPr vert="horz" lIns="91440" tIns="45720" rIns="91440" bIns="45720" rtlCol="0" anchor="t">
            <a:normAutofit/>
          </a:bodyPr>
          <a:lstStyle/>
          <a:p>
            <a:pPr marR="0" lvl="0">
              <a:lnSpc>
                <a:spcPct val="90000"/>
              </a:lnSpc>
              <a:spcBef>
                <a:spcPct val="0"/>
              </a:spcBef>
              <a:spcAft>
                <a:spcPts val="960"/>
              </a:spcAft>
              <a:tabLst>
                <a:tab pos="457200" algn="l"/>
              </a:tabLst>
            </a:pPr>
            <a:r>
              <a:rPr lang="en-US" sz="3200" b="1" kern="1200">
                <a:solidFill>
                  <a:srgbClr val="15242D"/>
                </a:solidFill>
                <a:effectLst/>
                <a:latin typeface="UTM HelvetIns" panose="02040603050506020204" pitchFamily="18" charset="0"/>
                <a:ea typeface="+mj-ea"/>
                <a:cs typeface="Times New Roman" panose="02020603050405020304" pitchFamily="18" charset="0"/>
              </a:rPr>
              <a:t>2. Trang giới thiệu</a:t>
            </a:r>
            <a:endParaRPr lang="en-US" sz="3200" kern="1200">
              <a:solidFill>
                <a:srgbClr val="15242D"/>
              </a:solidFill>
              <a:effectLst/>
              <a:latin typeface="UTM HelvetIns" panose="02040603050506020204" pitchFamily="18" charset="0"/>
              <a:ea typeface="+mj-ea"/>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3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3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9" name="Picture 8" descr="A screenshot of a computer&#10;&#10;Description automatically generated">
            <a:extLst>
              <a:ext uri="{FF2B5EF4-FFF2-40B4-BE49-F238E27FC236}">
                <a16:creationId xmlns:a16="http://schemas.microsoft.com/office/drawing/2014/main" id="{9EE3CFF1-A2AE-8FE9-40D2-93D9911583CE}"/>
              </a:ext>
            </a:extLst>
          </p:cNvPr>
          <p:cNvPicPr>
            <a:picLocks noChangeAspect="1"/>
          </p:cNvPicPr>
          <p:nvPr/>
        </p:nvPicPr>
        <p:blipFill>
          <a:blip r:embed="rId2"/>
          <a:stretch>
            <a:fillRect/>
          </a:stretch>
        </p:blipFill>
        <p:spPr>
          <a:xfrm>
            <a:off x="793846" y="1259093"/>
            <a:ext cx="5996576" cy="546221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0E8DB66-EF07-162D-3D0E-0009FC7D5FD3}"/>
              </a:ext>
            </a:extLst>
          </p:cNvPr>
          <p:cNvSpPr txBox="1"/>
          <p:nvPr/>
        </p:nvSpPr>
        <p:spPr>
          <a:xfrm>
            <a:off x="7229042" y="879355"/>
            <a:ext cx="4124758" cy="5120755"/>
          </a:xfrm>
          <a:prstGeom prst="rect">
            <a:avLst/>
          </a:prstGeom>
        </p:spPr>
        <p:txBody>
          <a:bodyPr vert="horz" lIns="91440" tIns="45720" rIns="91440" bIns="45720" rtlCol="0" anchor="ctr">
            <a:normAutofit/>
          </a:bodyPr>
          <a:lstStyle/>
          <a:p>
            <a:pPr algn="just">
              <a:lnSpc>
                <a:spcPct val="90000"/>
              </a:lnSpc>
              <a:spcAft>
                <a:spcPts val="600"/>
              </a:spcAft>
            </a:pPr>
            <a:r>
              <a:rPr lang="en-US" sz="2200">
                <a:solidFill>
                  <a:srgbClr val="15242D"/>
                </a:solidFill>
                <a:effectLst/>
                <a:latin typeface="Times New Roman" panose="02020603050405020304" pitchFamily="18" charset="0"/>
                <a:cs typeface="Times New Roman" panose="02020603050405020304" pitchFamily="18" charset="0"/>
              </a:rPr>
              <a:t>Trang giới thiệu là nơi chúng ta giới thiệu về công ty, giá trị, mục tiêu và hoạt động của mình cho khách hàng. Trang giới thiệu cũng là cách chúng ta thể hiện niềm tin và tâm huyết của mình trong công việc. Chúng ta mong muốn hợp tác và phát triển cùng khách hàng.</a:t>
            </a:r>
          </a:p>
        </p:txBody>
      </p:sp>
    </p:spTree>
    <p:extLst>
      <p:ext uri="{BB962C8B-B14F-4D97-AF65-F5344CB8AC3E}">
        <p14:creationId xmlns:p14="http://schemas.microsoft.com/office/powerpoint/2010/main" val="53930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64A16B-D440-491F-9BF8-65CB4BB8171B}"/>
              </a:ext>
            </a:extLst>
          </p:cNvPr>
          <p:cNvSpPr txBox="1"/>
          <p:nvPr/>
        </p:nvSpPr>
        <p:spPr>
          <a:xfrm>
            <a:off x="9649945" y="4969775"/>
            <a:ext cx="609750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rPr>
              <a:t>3. Sản phẩm</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pic>
        <p:nvPicPr>
          <p:cNvPr id="6" name="Hình ảnh 18">
            <a:extLst>
              <a:ext uri="{FF2B5EF4-FFF2-40B4-BE49-F238E27FC236}">
                <a16:creationId xmlns:a16="http://schemas.microsoft.com/office/drawing/2014/main" id="{4D77577E-0B05-8614-187C-2941ECC458EF}"/>
              </a:ext>
            </a:extLst>
          </p:cNvPr>
          <p:cNvPicPr>
            <a:picLocks noChangeAspect="1"/>
          </p:cNvPicPr>
          <p:nvPr/>
        </p:nvPicPr>
        <p:blipFill>
          <a:blip r:embed="rId2"/>
          <a:stretch>
            <a:fillRect/>
          </a:stretch>
        </p:blipFill>
        <p:spPr>
          <a:xfrm>
            <a:off x="902982" y="406605"/>
            <a:ext cx="4437028" cy="180357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Hình ảnh 20">
            <a:extLst>
              <a:ext uri="{FF2B5EF4-FFF2-40B4-BE49-F238E27FC236}">
                <a16:creationId xmlns:a16="http://schemas.microsoft.com/office/drawing/2014/main" id="{8EC65E9C-C747-0B1A-0D99-BE01C462F92B}"/>
              </a:ext>
            </a:extLst>
          </p:cNvPr>
          <p:cNvPicPr>
            <a:picLocks noChangeAspect="1"/>
          </p:cNvPicPr>
          <p:nvPr/>
        </p:nvPicPr>
        <p:blipFill>
          <a:blip r:embed="rId3"/>
          <a:stretch>
            <a:fillRect/>
          </a:stretch>
        </p:blipFill>
        <p:spPr>
          <a:xfrm>
            <a:off x="5292223" y="503343"/>
            <a:ext cx="5185213" cy="215105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Hình ảnh 21">
            <a:extLst>
              <a:ext uri="{FF2B5EF4-FFF2-40B4-BE49-F238E27FC236}">
                <a16:creationId xmlns:a16="http://schemas.microsoft.com/office/drawing/2014/main" id="{631BCC3A-3330-43E5-57B3-24873C6D1320}"/>
              </a:ext>
            </a:extLst>
          </p:cNvPr>
          <p:cNvPicPr>
            <a:picLocks noChangeAspect="1"/>
          </p:cNvPicPr>
          <p:nvPr/>
        </p:nvPicPr>
        <p:blipFill>
          <a:blip r:embed="rId4"/>
          <a:stretch>
            <a:fillRect/>
          </a:stretch>
        </p:blipFill>
        <p:spPr>
          <a:xfrm>
            <a:off x="855195" y="2461849"/>
            <a:ext cx="4437028" cy="219927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Hình ảnh 22">
            <a:extLst>
              <a:ext uri="{FF2B5EF4-FFF2-40B4-BE49-F238E27FC236}">
                <a16:creationId xmlns:a16="http://schemas.microsoft.com/office/drawing/2014/main" id="{566C113B-026A-0D5B-82A3-5C15CA9D26A0}"/>
              </a:ext>
            </a:extLst>
          </p:cNvPr>
          <p:cNvPicPr>
            <a:picLocks noChangeAspect="1"/>
          </p:cNvPicPr>
          <p:nvPr/>
        </p:nvPicPr>
        <p:blipFill>
          <a:blip r:embed="rId5"/>
          <a:stretch>
            <a:fillRect/>
          </a:stretch>
        </p:blipFill>
        <p:spPr>
          <a:xfrm>
            <a:off x="6303830" y="2639610"/>
            <a:ext cx="3914825" cy="166632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Hình ảnh 23">
            <a:extLst>
              <a:ext uri="{FF2B5EF4-FFF2-40B4-BE49-F238E27FC236}">
                <a16:creationId xmlns:a16="http://schemas.microsoft.com/office/drawing/2014/main" id="{75DB02F0-8978-3052-E305-E6A59FB68BAD}"/>
              </a:ext>
            </a:extLst>
          </p:cNvPr>
          <p:cNvPicPr>
            <a:picLocks noChangeAspect="1"/>
          </p:cNvPicPr>
          <p:nvPr/>
        </p:nvPicPr>
        <p:blipFill>
          <a:blip r:embed="rId6"/>
          <a:stretch>
            <a:fillRect/>
          </a:stretch>
        </p:blipFill>
        <p:spPr>
          <a:xfrm>
            <a:off x="1225045" y="4928093"/>
            <a:ext cx="3539930" cy="163257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Hình ảnh 24">
            <a:extLst>
              <a:ext uri="{FF2B5EF4-FFF2-40B4-BE49-F238E27FC236}">
                <a16:creationId xmlns:a16="http://schemas.microsoft.com/office/drawing/2014/main" id="{F73FF6A8-BFB4-AFD2-2DAD-2673E208F77C}"/>
              </a:ext>
            </a:extLst>
          </p:cNvPr>
          <p:cNvPicPr>
            <a:picLocks noChangeAspect="1"/>
          </p:cNvPicPr>
          <p:nvPr/>
        </p:nvPicPr>
        <p:blipFill>
          <a:blip r:embed="rId7"/>
          <a:stretch>
            <a:fillRect/>
          </a:stretch>
        </p:blipFill>
        <p:spPr>
          <a:xfrm>
            <a:off x="5344186" y="4494118"/>
            <a:ext cx="4165681" cy="186053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343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18">
            <a:extLst>
              <a:ext uri="{FF2B5EF4-FFF2-40B4-BE49-F238E27FC236}">
                <a16:creationId xmlns:a16="http://schemas.microsoft.com/office/drawing/2014/main" id="{3F6AA1AC-C585-7ED9-CE99-648AD7680A97}"/>
              </a:ext>
            </a:extLst>
          </p:cNvPr>
          <p:cNvPicPr>
            <a:picLocks noChangeAspect="1"/>
          </p:cNvPicPr>
          <p:nvPr/>
        </p:nvPicPr>
        <p:blipFill>
          <a:blip r:embed="rId2"/>
          <a:stretch>
            <a:fillRect/>
          </a:stretch>
        </p:blipFill>
        <p:spPr>
          <a:xfrm>
            <a:off x="1448891" y="1198175"/>
            <a:ext cx="10180271" cy="413809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29C408ED-898E-16D0-4978-E761558C09D5}"/>
              </a:ext>
            </a:extLst>
          </p:cNvPr>
          <p:cNvSpPr txBox="1"/>
          <p:nvPr/>
        </p:nvSpPr>
        <p:spPr>
          <a:xfrm>
            <a:off x="4397991" y="5649589"/>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nổi bật</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513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20">
            <a:extLst>
              <a:ext uri="{FF2B5EF4-FFF2-40B4-BE49-F238E27FC236}">
                <a16:creationId xmlns:a16="http://schemas.microsoft.com/office/drawing/2014/main" id="{49D02E58-6C44-36F0-16E6-7A76E5527A25}"/>
              </a:ext>
            </a:extLst>
          </p:cNvPr>
          <p:cNvPicPr>
            <a:picLocks noChangeAspect="1"/>
          </p:cNvPicPr>
          <p:nvPr/>
        </p:nvPicPr>
        <p:blipFill>
          <a:blip r:embed="rId2"/>
          <a:stretch>
            <a:fillRect/>
          </a:stretch>
        </p:blipFill>
        <p:spPr>
          <a:xfrm>
            <a:off x="1793587" y="1644173"/>
            <a:ext cx="8604826" cy="35696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1FA5977-1FFB-2FA0-3EB4-C9DEC3CCDFBD}"/>
              </a:ext>
            </a:extLst>
          </p:cNvPr>
          <p:cNvSpPr txBox="1"/>
          <p:nvPr/>
        </p:nvSpPr>
        <p:spPr>
          <a:xfrm>
            <a:off x="4397991" y="5649589"/>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mới</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77649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FA5977-1FFB-2FA0-3EB4-C9DEC3CCDFBD}"/>
              </a:ext>
            </a:extLst>
          </p:cNvPr>
          <p:cNvSpPr txBox="1"/>
          <p:nvPr/>
        </p:nvSpPr>
        <p:spPr>
          <a:xfrm>
            <a:off x="4275161" y="5594998"/>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trả góp 0%</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Hình ảnh 21">
            <a:extLst>
              <a:ext uri="{FF2B5EF4-FFF2-40B4-BE49-F238E27FC236}">
                <a16:creationId xmlns:a16="http://schemas.microsoft.com/office/drawing/2014/main" id="{865F1725-F31D-39D6-A269-2A8C81F02844}"/>
              </a:ext>
            </a:extLst>
          </p:cNvPr>
          <p:cNvPicPr>
            <a:picLocks noChangeAspect="1"/>
          </p:cNvPicPr>
          <p:nvPr/>
        </p:nvPicPr>
        <p:blipFill>
          <a:blip r:embed="rId2"/>
          <a:stretch>
            <a:fillRect/>
          </a:stretch>
        </p:blipFill>
        <p:spPr>
          <a:xfrm>
            <a:off x="2042550" y="1165312"/>
            <a:ext cx="8684590" cy="430464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89580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FA5977-1FFB-2FA0-3EB4-C9DEC3CCDFBD}"/>
              </a:ext>
            </a:extLst>
          </p:cNvPr>
          <p:cNvSpPr txBox="1"/>
          <p:nvPr/>
        </p:nvSpPr>
        <p:spPr>
          <a:xfrm>
            <a:off x="3545698" y="5458519"/>
            <a:ext cx="6093724" cy="495136"/>
          </a:xfrm>
          <a:prstGeom prst="rect">
            <a:avLst/>
          </a:prstGeom>
          <a:noFill/>
        </p:spPr>
        <p:txBody>
          <a:bodyPr wrap="square">
            <a:spAutoFit/>
          </a:bodyPr>
          <a:lstStyle/>
          <a:p>
            <a:pPr marL="457200" marR="0" indent="228600" algn="ctr">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giá sốc khi mua online</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Hình ảnh 22">
            <a:extLst>
              <a:ext uri="{FF2B5EF4-FFF2-40B4-BE49-F238E27FC236}">
                <a16:creationId xmlns:a16="http://schemas.microsoft.com/office/drawing/2014/main" id="{F583583D-2C9D-03CB-275D-2AC7E578A2C9}"/>
              </a:ext>
            </a:extLst>
          </p:cNvPr>
          <p:cNvPicPr>
            <a:picLocks noChangeAspect="1"/>
          </p:cNvPicPr>
          <p:nvPr/>
        </p:nvPicPr>
        <p:blipFill>
          <a:blip r:embed="rId2"/>
          <a:stretch>
            <a:fillRect/>
          </a:stretch>
        </p:blipFill>
        <p:spPr>
          <a:xfrm>
            <a:off x="2475145" y="1561435"/>
            <a:ext cx="8234830" cy="35051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285736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FA5977-1FFB-2FA0-3EB4-C9DEC3CCDFBD}"/>
              </a:ext>
            </a:extLst>
          </p:cNvPr>
          <p:cNvSpPr txBox="1"/>
          <p:nvPr/>
        </p:nvSpPr>
        <p:spPr>
          <a:xfrm>
            <a:off x="4397991" y="5649589"/>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a:t>
            </a:r>
            <a:r>
              <a:rPr lang="en-US" sz="2200" b="1"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giảm giá lớn</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Hình ảnh 23">
            <a:extLst>
              <a:ext uri="{FF2B5EF4-FFF2-40B4-BE49-F238E27FC236}">
                <a16:creationId xmlns:a16="http://schemas.microsoft.com/office/drawing/2014/main" id="{A7559DF7-ED23-28BD-E411-4DE63FE0CDEE}"/>
              </a:ext>
            </a:extLst>
          </p:cNvPr>
          <p:cNvPicPr>
            <a:picLocks noChangeAspect="1"/>
          </p:cNvPicPr>
          <p:nvPr/>
        </p:nvPicPr>
        <p:blipFill>
          <a:blip r:embed="rId2"/>
          <a:stretch>
            <a:fillRect/>
          </a:stretch>
        </p:blipFill>
        <p:spPr>
          <a:xfrm>
            <a:off x="1700285" y="1231903"/>
            <a:ext cx="9578904" cy="4417686"/>
          </a:xfrm>
          <a:prstGeom prst="rect">
            <a:avLst/>
          </a:prstGeom>
        </p:spPr>
      </p:pic>
    </p:spTree>
    <p:extLst>
      <p:ext uri="{BB962C8B-B14F-4D97-AF65-F5344CB8AC3E}">
        <p14:creationId xmlns:p14="http://schemas.microsoft.com/office/powerpoint/2010/main" val="149742575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FA5977-1FFB-2FA0-3EB4-C9DEC3CCDFBD}"/>
              </a:ext>
            </a:extLst>
          </p:cNvPr>
          <p:cNvSpPr txBox="1"/>
          <p:nvPr/>
        </p:nvSpPr>
        <p:spPr>
          <a:xfrm>
            <a:off x="4397991" y="5649589"/>
            <a:ext cx="6093724"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 phẩm giá rẻ</a:t>
            </a:r>
            <a:endParaRPr lang="en-US" sz="2200" b="1" i="1">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Hình ảnh 24">
            <a:extLst>
              <a:ext uri="{FF2B5EF4-FFF2-40B4-BE49-F238E27FC236}">
                <a16:creationId xmlns:a16="http://schemas.microsoft.com/office/drawing/2014/main" id="{B01E26C5-7499-A3F0-D9A2-661491C8AC50}"/>
              </a:ext>
            </a:extLst>
          </p:cNvPr>
          <p:cNvPicPr>
            <a:picLocks noChangeAspect="1"/>
          </p:cNvPicPr>
          <p:nvPr/>
        </p:nvPicPr>
        <p:blipFill>
          <a:blip r:embed="rId2"/>
          <a:stretch>
            <a:fillRect/>
          </a:stretch>
        </p:blipFill>
        <p:spPr>
          <a:xfrm>
            <a:off x="1163963" y="713275"/>
            <a:ext cx="10753351" cy="4802823"/>
          </a:xfrm>
          <a:prstGeom prst="rect">
            <a:avLst/>
          </a:prstGeom>
        </p:spPr>
      </p:pic>
    </p:spTree>
    <p:extLst>
      <p:ext uri="{BB962C8B-B14F-4D97-AF65-F5344CB8AC3E}">
        <p14:creationId xmlns:p14="http://schemas.microsoft.com/office/powerpoint/2010/main" val="13982078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639E91-C33D-CC6B-93BF-F552121347E3}"/>
              </a:ext>
            </a:extLst>
          </p:cNvPr>
          <p:cNvSpPr txBox="1"/>
          <p:nvPr/>
        </p:nvSpPr>
        <p:spPr>
          <a:xfrm>
            <a:off x="1444752" y="540980"/>
            <a:ext cx="609442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411F01"/>
                </a:solidFill>
                <a:effectLst/>
                <a:latin typeface="UTM HelvetIns" panose="02040603050506020204" pitchFamily="18" charset="0"/>
                <a:ea typeface="Calibri" panose="020F0502020204030204" pitchFamily="34" charset="0"/>
                <a:cs typeface="Times New Roman" panose="02020603050405020304" pitchFamily="18" charset="0"/>
              </a:rPr>
              <a:t>4. Chi tiết sản phẩm</a:t>
            </a:r>
            <a:endParaRPr lang="en-US" sz="3200">
              <a:solidFill>
                <a:srgbClr val="411F01"/>
              </a:solidFill>
              <a:effectLst/>
              <a:latin typeface="UTM HelvetIns" panose="02040603050506020204" pitchFamily="18" charset="0"/>
              <a:ea typeface="Calibri" panose="020F0502020204030204" pitchFamily="34" charset="0"/>
              <a:cs typeface="Times New Roman" panose="02020603050405020304" pitchFamily="18" charset="0"/>
            </a:endParaRPr>
          </a:p>
        </p:txBody>
      </p:sp>
      <p:pic>
        <p:nvPicPr>
          <p:cNvPr id="6" name="Hình ảnh 26">
            <a:extLst>
              <a:ext uri="{FF2B5EF4-FFF2-40B4-BE49-F238E27FC236}">
                <a16:creationId xmlns:a16="http://schemas.microsoft.com/office/drawing/2014/main" id="{99EFD11F-66D4-E352-942B-19311494ADC8}"/>
              </a:ext>
            </a:extLst>
          </p:cNvPr>
          <p:cNvPicPr>
            <a:picLocks noChangeAspect="1"/>
          </p:cNvPicPr>
          <p:nvPr/>
        </p:nvPicPr>
        <p:blipFill>
          <a:blip r:embed="rId2"/>
          <a:stretch>
            <a:fillRect/>
          </a:stretch>
        </p:blipFill>
        <p:spPr>
          <a:xfrm>
            <a:off x="3183021" y="2616452"/>
            <a:ext cx="7014643" cy="32343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061C6288-9427-BF4C-1354-C7E48D655EC2}"/>
              </a:ext>
            </a:extLst>
          </p:cNvPr>
          <p:cNvSpPr txBox="1"/>
          <p:nvPr/>
        </p:nvSpPr>
        <p:spPr>
          <a:xfrm>
            <a:off x="671843" y="1279694"/>
            <a:ext cx="10848314" cy="928716"/>
          </a:xfrm>
          <a:prstGeom prst="rect">
            <a:avLst/>
          </a:prstGeom>
          <a:noFill/>
        </p:spPr>
        <p:txBody>
          <a:bodyPr wrap="square">
            <a:spAutoFit/>
          </a:bodyPr>
          <a:lstStyle/>
          <a:p>
            <a:pPr marL="457200" marR="0" indent="228600">
              <a:lnSpc>
                <a:spcPct val="130000"/>
              </a:lnSpc>
              <a:spcBef>
                <a:spcPts val="960"/>
              </a:spcBef>
              <a:spcAft>
                <a:spcPts val="960"/>
              </a:spcAft>
              <a:tabLst>
                <a:tab pos="457200" algn="l"/>
              </a:tabLst>
            </a:pPr>
            <a:r>
              <a:rPr lang="vi-VN" sz="2200">
                <a:solidFill>
                  <a:srgbClr val="411F01"/>
                </a:solidFill>
                <a:effectLst/>
                <a:latin typeface="Times New Roman" panose="02020603050405020304" pitchFamily="18" charset="0"/>
                <a:ea typeface="Calibri" panose="020F0502020204030204" pitchFamily="34" charset="0"/>
                <a:cs typeface="Times New Roman" panose="02020603050405020304" pitchFamily="18" charset="0"/>
              </a:rPr>
              <a:t>Khi khách hàng click vào sản phẩm bất kì, trang Chi tiết sản phẩm sẽ được hiện ra với các thông tin sau:</a:t>
            </a:r>
          </a:p>
        </p:txBody>
      </p:sp>
    </p:spTree>
    <p:extLst>
      <p:ext uri="{BB962C8B-B14F-4D97-AF65-F5344CB8AC3E}">
        <p14:creationId xmlns:p14="http://schemas.microsoft.com/office/powerpoint/2010/main" val="240187262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380FD0A-3633-82EA-83BB-0BD261DC7DB8}"/>
              </a:ext>
            </a:extLst>
          </p:cNvPr>
          <p:cNvSpPr txBox="1"/>
          <p:nvPr/>
        </p:nvSpPr>
        <p:spPr>
          <a:xfrm>
            <a:off x="6844713" y="703679"/>
            <a:ext cx="4195674" cy="3332093"/>
          </a:xfrm>
          <a:prstGeom prst="rect">
            <a:avLst/>
          </a:prstGeom>
        </p:spPr>
        <p:txBody>
          <a:bodyPr vert="horz" lIns="91440" tIns="45720" rIns="91440" bIns="45720" rtlCol="0" anchor="b">
            <a:noAutofit/>
          </a:bodyPr>
          <a:lstStyle/>
          <a:p>
            <a:pPr marL="0" marR="0">
              <a:lnSpc>
                <a:spcPct val="90000"/>
              </a:lnSpc>
              <a:spcBef>
                <a:spcPct val="0"/>
              </a:spcBef>
              <a:spcAft>
                <a:spcPts val="960"/>
              </a:spcAft>
            </a:pPr>
            <a:endParaRPr lang="en-US" sz="5500" kern="1200">
              <a:solidFill>
                <a:schemeClr val="tx1"/>
              </a:solidFill>
              <a:effectLst/>
              <a:latin typeface="Times New Roman" panose="02020603050405020304" pitchFamily="18" charset="0"/>
              <a:ea typeface="+mj-ea"/>
              <a:cs typeface="Times New Roman" panose="02020603050405020304" pitchFamily="18" charset="0"/>
            </a:endParaRPr>
          </a:p>
        </p:txBody>
      </p:sp>
      <p:sp>
        <p:nvSpPr>
          <p:cNvPr id="31" name="Oval 3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 name="Picture 13">
            <a:extLst>
              <a:ext uri="{FF2B5EF4-FFF2-40B4-BE49-F238E27FC236}">
                <a16:creationId xmlns:a16="http://schemas.microsoft.com/office/drawing/2014/main" id="{6771D019-72B5-28DB-41CF-F9C02AF93C29}"/>
              </a:ext>
            </a:extLst>
          </p:cNvPr>
          <p:cNvPicPr>
            <a:picLocks noChangeAspect="1"/>
          </p:cNvPicPr>
          <p:nvPr/>
        </p:nvPicPr>
        <p:blipFill rotWithShape="1">
          <a:blip r:embed="rId2"/>
          <a:srcRect l="24380" r="11618"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3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EA8886DB-6700-AB08-4B0F-F7FE04EE6375}"/>
              </a:ext>
            </a:extLst>
          </p:cNvPr>
          <p:cNvSpPr txBox="1"/>
          <p:nvPr/>
        </p:nvSpPr>
        <p:spPr>
          <a:xfrm>
            <a:off x="6570572" y="4450705"/>
            <a:ext cx="4195673" cy="1436803"/>
          </a:xfrm>
          <a:prstGeom prst="rect">
            <a:avLst/>
          </a:prstGeom>
        </p:spPr>
        <p:txBody>
          <a:bodyPr vert="horz" lIns="91440" tIns="45720" rIns="91440" bIns="45720" rtlCol="0" anchor="t">
            <a:normAutofit/>
          </a:bodyPr>
          <a:lstStyle/>
          <a:p>
            <a:pPr marR="0" algn="ctr">
              <a:lnSpc>
                <a:spcPct val="90000"/>
              </a:lnSpc>
              <a:spcBef>
                <a:spcPts val="960"/>
              </a:spcBef>
              <a:spcAft>
                <a:spcPts val="960"/>
              </a:spcAft>
            </a:pPr>
            <a:endParaRPr lang="en-US" sz="2400">
              <a:effectLst/>
              <a:latin typeface="Times New Roman" panose="02020603050405020304" pitchFamily="18" charset="0"/>
              <a:cs typeface="Times New Roman" panose="02020603050405020304" pitchFamily="18" charset="0"/>
            </a:endParaRPr>
          </a:p>
        </p:txBody>
      </p:sp>
      <p:sp>
        <p:nvSpPr>
          <p:cNvPr id="3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7E31999F-08B4-CF1C-1EF5-1A08B5853337}"/>
              </a:ext>
            </a:extLst>
          </p:cNvPr>
          <p:cNvSpPr/>
          <p:nvPr/>
        </p:nvSpPr>
        <p:spPr>
          <a:xfrm>
            <a:off x="6599231" y="364833"/>
            <a:ext cx="4584993" cy="3889608"/>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90000"/>
              </a:lnSpc>
              <a:spcBef>
                <a:spcPct val="0"/>
              </a:spcBef>
              <a:spcAft>
                <a:spcPts val="960"/>
              </a:spcAft>
            </a:pPr>
            <a:r>
              <a:rPr lang="en-US" sz="5500" b="1" kern="1200">
                <a:solidFill>
                  <a:srgbClr val="1D353F"/>
                </a:solidFill>
                <a:effectLst/>
                <a:latin typeface="UTM HelvetIns" panose="02040603050506020204" pitchFamily="18" charset="0"/>
                <a:ea typeface="+mj-ea"/>
                <a:cs typeface="Times New Roman" panose="02020603050405020304" pitchFamily="18" charset="0"/>
              </a:rPr>
              <a:t>Website giới thiệu, bán máy ảnh trực tuyến</a:t>
            </a:r>
            <a:endParaRPr lang="en-US" sz="5500" kern="1200">
              <a:solidFill>
                <a:srgbClr val="1D353F"/>
              </a:solidFill>
              <a:effectLst/>
              <a:latin typeface="UTM HelvetIns" panose="02040603050506020204" pitchFamily="18" charset="0"/>
              <a:ea typeface="+mj-ea"/>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73AFD65-589A-70BF-7354-8DB4483FAB4F}"/>
              </a:ext>
            </a:extLst>
          </p:cNvPr>
          <p:cNvSpPr/>
          <p:nvPr/>
        </p:nvSpPr>
        <p:spPr>
          <a:xfrm>
            <a:off x="6716429" y="4462864"/>
            <a:ext cx="4334554" cy="1758595"/>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90000"/>
              </a:lnSpc>
              <a:spcBef>
                <a:spcPts val="960"/>
              </a:spcBef>
              <a:spcAft>
                <a:spcPts val="960"/>
              </a:spcAft>
            </a:pPr>
            <a:r>
              <a:rPr lang="en-US" sz="1800" b="1">
                <a:solidFill>
                  <a:srgbClr val="1D353F"/>
                </a:solidFill>
                <a:effectLst/>
                <a:latin typeface="Times New Roman" panose="02020603050405020304" pitchFamily="18" charset="0"/>
                <a:cs typeface="Times New Roman" panose="02020603050405020304" pitchFamily="18" charset="0"/>
              </a:rPr>
              <a:t>Thực hiện</a:t>
            </a:r>
          </a:p>
          <a:p>
            <a:pPr marR="0" algn="ctr">
              <a:lnSpc>
                <a:spcPct val="90000"/>
              </a:lnSpc>
              <a:spcBef>
                <a:spcPts val="960"/>
              </a:spcBef>
              <a:spcAft>
                <a:spcPts val="960"/>
              </a:spcAft>
            </a:pPr>
            <a:r>
              <a:rPr lang="en-US" sz="1800">
                <a:solidFill>
                  <a:srgbClr val="1D353F"/>
                </a:solidFill>
                <a:effectLst/>
                <a:latin typeface="Times New Roman" panose="02020603050405020304" pitchFamily="18" charset="0"/>
                <a:cs typeface="Times New Roman" panose="02020603050405020304" pitchFamily="18" charset="0"/>
              </a:rPr>
              <a:t>L</a:t>
            </a:r>
            <a:r>
              <a:rPr lang="en-US" sz="1800">
                <a:solidFill>
                  <a:srgbClr val="1D353F"/>
                </a:solidFill>
                <a:latin typeface="Times New Roman" panose="02020603050405020304" pitchFamily="18" charset="0"/>
                <a:cs typeface="Times New Roman" panose="02020603050405020304" pitchFamily="18" charset="0"/>
              </a:rPr>
              <a:t>ý Ngọc Vũ – 20075351</a:t>
            </a:r>
          </a:p>
          <a:p>
            <a:pPr marR="0" algn="ctr">
              <a:lnSpc>
                <a:spcPct val="90000"/>
              </a:lnSpc>
              <a:spcBef>
                <a:spcPts val="960"/>
              </a:spcBef>
              <a:spcAft>
                <a:spcPts val="960"/>
              </a:spcAft>
            </a:pPr>
            <a:r>
              <a:rPr lang="en-US" sz="1800">
                <a:solidFill>
                  <a:srgbClr val="1D353F"/>
                </a:solidFill>
                <a:effectLst/>
                <a:latin typeface="Times New Roman" panose="02020603050405020304" pitchFamily="18" charset="0"/>
                <a:cs typeface="Times New Roman" panose="02020603050405020304" pitchFamily="18" charset="0"/>
              </a:rPr>
              <a:t>Mai Phương Quyên - 21010001</a:t>
            </a:r>
          </a:p>
        </p:txBody>
      </p:sp>
    </p:spTree>
    <p:extLst>
      <p:ext uri="{BB962C8B-B14F-4D97-AF65-F5344CB8AC3E}">
        <p14:creationId xmlns:p14="http://schemas.microsoft.com/office/powerpoint/2010/main" val="2861730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912399-BAD9-D764-D854-4F3E356B8920}"/>
              </a:ext>
            </a:extLst>
          </p:cNvPr>
          <p:cNvSpPr txBox="1"/>
          <p:nvPr/>
        </p:nvSpPr>
        <p:spPr>
          <a:xfrm>
            <a:off x="2836266" y="4907031"/>
            <a:ext cx="8444293" cy="781945"/>
          </a:xfrm>
          <a:prstGeom prst="rect">
            <a:avLst/>
          </a:prstGeom>
          <a:noFill/>
        </p:spPr>
        <p:txBody>
          <a:bodyPr wrap="square">
            <a:spAutoFit/>
          </a:bodyPr>
          <a:lstStyle/>
          <a:p>
            <a:pPr marL="457200" marR="0" indent="228600" algn="ctr">
              <a:lnSpc>
                <a:spcPct val="130000"/>
              </a:lnSpc>
              <a:spcBef>
                <a:spcPts val="960"/>
              </a:spcBef>
              <a:spcAft>
                <a:spcPts val="960"/>
              </a:spcAft>
              <a:tabLst>
                <a:tab pos="457200" algn="l"/>
              </a:tabLst>
            </a:pPr>
            <a:r>
              <a:rPr lang="en-US" sz="18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rPr>
              <a:t>Hệ thống sẽ thông báo như hình </a:t>
            </a:r>
            <a:r>
              <a:rPr lang="en-US">
                <a:solidFill>
                  <a:srgbClr val="15242D"/>
                </a:solidFill>
                <a:latin typeface="Times New Roman" panose="02020603050405020304" pitchFamily="18" charset="0"/>
                <a:ea typeface="Calibri" panose="020F0502020204030204" pitchFamily="34" charset="0"/>
                <a:cs typeface="Times New Roman" panose="02020603050405020304" pitchFamily="18" charset="0"/>
              </a:rPr>
              <a:t>k</a:t>
            </a:r>
            <a:r>
              <a:rPr lang="en-US" sz="18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rPr>
              <a:t>hi khách hàng click vào thêm vào giỏ hàng (nếu chưa thực hiện đăng nhập)</a:t>
            </a:r>
            <a:endParaRPr lang="en-US" sz="1400">
              <a:solidFill>
                <a:srgbClr val="15242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3B35C0D8-EDBB-953B-509E-19C3B404E641}"/>
              </a:ext>
            </a:extLst>
          </p:cNvPr>
          <p:cNvPicPr>
            <a:picLocks noChangeAspect="1"/>
          </p:cNvPicPr>
          <p:nvPr/>
        </p:nvPicPr>
        <p:blipFill>
          <a:blip r:embed="rId2"/>
          <a:stretch>
            <a:fillRect/>
          </a:stretch>
        </p:blipFill>
        <p:spPr>
          <a:xfrm>
            <a:off x="3982472" y="1445810"/>
            <a:ext cx="6151880" cy="325310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9FA62905-1A89-AFF0-45CF-1AC5418679CF}"/>
              </a:ext>
            </a:extLst>
          </p:cNvPr>
          <p:cNvSpPr txBox="1"/>
          <p:nvPr/>
        </p:nvSpPr>
        <p:spPr>
          <a:xfrm>
            <a:off x="963984" y="5787910"/>
            <a:ext cx="609442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rPr>
              <a:t>4. Chi tiết sản phẩm</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542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FF0F5D-4F47-E938-7B11-6A3A2DB136C2}"/>
              </a:ext>
            </a:extLst>
          </p:cNvPr>
          <p:cNvSpPr txBox="1"/>
          <p:nvPr/>
        </p:nvSpPr>
        <p:spPr>
          <a:xfrm>
            <a:off x="4080850" y="680843"/>
            <a:ext cx="6097508"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rPr>
              <a:t>Hiển thị form đăng nhập đăng kí</a:t>
            </a:r>
            <a:endParaRPr lang="en-US" sz="2200">
              <a:solidFill>
                <a:srgbClr val="15242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Hình ảnh 31">
            <a:extLst>
              <a:ext uri="{FF2B5EF4-FFF2-40B4-BE49-F238E27FC236}">
                <a16:creationId xmlns:a16="http://schemas.microsoft.com/office/drawing/2014/main" id="{FA0529F9-1AF5-CF44-3FF2-25B3109FD454}"/>
              </a:ext>
            </a:extLst>
          </p:cNvPr>
          <p:cNvPicPr>
            <a:picLocks noChangeAspect="1"/>
          </p:cNvPicPr>
          <p:nvPr/>
        </p:nvPicPr>
        <p:blipFill>
          <a:blip r:embed="rId2"/>
          <a:stretch>
            <a:fillRect/>
          </a:stretch>
        </p:blipFill>
        <p:spPr>
          <a:xfrm>
            <a:off x="3671909" y="1349759"/>
            <a:ext cx="6151880" cy="356743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9EB17E93-7F91-4A3E-4936-DA27FAE9E595}"/>
              </a:ext>
            </a:extLst>
          </p:cNvPr>
          <p:cNvSpPr txBox="1"/>
          <p:nvPr/>
        </p:nvSpPr>
        <p:spPr>
          <a:xfrm>
            <a:off x="963985" y="5897092"/>
            <a:ext cx="609442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rPr>
              <a:t>4. Chi tiết sản phẩm</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0676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89F08-87BD-D14A-E980-A9B80A58A8D6}"/>
              </a:ext>
            </a:extLst>
          </p:cNvPr>
          <p:cNvSpPr txBox="1"/>
          <p:nvPr/>
        </p:nvSpPr>
        <p:spPr>
          <a:xfrm>
            <a:off x="368928" y="527954"/>
            <a:ext cx="11204373" cy="495136"/>
          </a:xfrm>
          <a:prstGeom prst="rect">
            <a:avLst/>
          </a:prstGeom>
          <a:noFill/>
        </p:spPr>
        <p:txBody>
          <a:bodyPr wrap="square">
            <a:spAutoFit/>
          </a:bodyPr>
          <a:lstStyle/>
          <a:p>
            <a:pPr marL="457200" marR="0" indent="228600" algn="just">
              <a:lnSpc>
                <a:spcPct val="130000"/>
              </a:lnSpc>
              <a:spcBef>
                <a:spcPts val="960"/>
              </a:spcBef>
              <a:spcAft>
                <a:spcPts val="960"/>
              </a:spcAft>
              <a:tabLst>
                <a:tab pos="457200" algn="l"/>
              </a:tabLst>
            </a:pPr>
            <a:r>
              <a:rPr lang="en-US" sz="2200">
                <a:solidFill>
                  <a:srgbClr val="15242D"/>
                </a:solidFill>
                <a:effectLst/>
                <a:latin typeface="Times New Roman" panose="02020603050405020304" pitchFamily="18" charset="0"/>
                <a:ea typeface="Calibri" panose="020F0502020204030204" pitchFamily="34" charset="0"/>
                <a:cs typeface="Times New Roman" panose="02020603050405020304" pitchFamily="18" charset="0"/>
              </a:rPr>
              <a:t> Sau khi đăng nhập thành công người dùng kích vào nút thêm vào giỏ hàng sẽ hiện như sau:</a:t>
            </a:r>
            <a:endParaRPr lang="en-US" sz="2200">
              <a:solidFill>
                <a:srgbClr val="15242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E89AB68B-8FB4-5F41-33C6-29E78F7631DF}"/>
              </a:ext>
            </a:extLst>
          </p:cNvPr>
          <p:cNvPicPr>
            <a:picLocks noChangeAspect="1"/>
          </p:cNvPicPr>
          <p:nvPr/>
        </p:nvPicPr>
        <p:blipFill>
          <a:blip r:embed="rId2"/>
          <a:stretch>
            <a:fillRect/>
          </a:stretch>
        </p:blipFill>
        <p:spPr>
          <a:xfrm>
            <a:off x="2242117" y="1463210"/>
            <a:ext cx="8196529" cy="4953777"/>
          </a:xfrm>
          <a:prstGeom prst="rect">
            <a:avLst/>
          </a:prstGeom>
        </p:spPr>
      </p:pic>
    </p:spTree>
    <p:extLst>
      <p:ext uri="{BB962C8B-B14F-4D97-AF65-F5344CB8AC3E}">
        <p14:creationId xmlns:p14="http://schemas.microsoft.com/office/powerpoint/2010/main" val="3816200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E0AD39-037B-1306-FBAB-E64282767C8E}"/>
              </a:ext>
            </a:extLst>
          </p:cNvPr>
          <p:cNvPicPr>
            <a:picLocks noChangeAspect="1"/>
          </p:cNvPicPr>
          <p:nvPr/>
        </p:nvPicPr>
        <p:blipFill>
          <a:blip r:embed="rId2"/>
          <a:stretch>
            <a:fillRect/>
          </a:stretch>
        </p:blipFill>
        <p:spPr>
          <a:xfrm>
            <a:off x="979773" y="1291663"/>
            <a:ext cx="4617348" cy="2622609"/>
          </a:xfrm>
          <a:prstGeom prst="rect">
            <a:avLst/>
          </a:prstGeom>
        </p:spPr>
      </p:pic>
      <p:pic>
        <p:nvPicPr>
          <p:cNvPr id="9" name="Picture 8">
            <a:extLst>
              <a:ext uri="{FF2B5EF4-FFF2-40B4-BE49-F238E27FC236}">
                <a16:creationId xmlns:a16="http://schemas.microsoft.com/office/drawing/2014/main" id="{33A6F8BD-08D3-E0D5-956C-37DB404B2D5C}"/>
              </a:ext>
            </a:extLst>
          </p:cNvPr>
          <p:cNvPicPr>
            <a:picLocks noChangeAspect="1"/>
          </p:cNvPicPr>
          <p:nvPr/>
        </p:nvPicPr>
        <p:blipFill>
          <a:blip r:embed="rId3"/>
          <a:stretch>
            <a:fillRect/>
          </a:stretch>
        </p:blipFill>
        <p:spPr>
          <a:xfrm>
            <a:off x="6268054" y="1872915"/>
            <a:ext cx="4759689" cy="2715126"/>
          </a:xfrm>
          <a:prstGeom prst="rect">
            <a:avLst/>
          </a:prstGeom>
        </p:spPr>
      </p:pic>
      <p:sp>
        <p:nvSpPr>
          <p:cNvPr id="12" name="TextBox 11">
            <a:extLst>
              <a:ext uri="{FF2B5EF4-FFF2-40B4-BE49-F238E27FC236}">
                <a16:creationId xmlns:a16="http://schemas.microsoft.com/office/drawing/2014/main" id="{B0E1DBF4-80F2-18EC-B1A8-35A07582CBB8}"/>
              </a:ext>
            </a:extLst>
          </p:cNvPr>
          <p:cNvSpPr txBox="1"/>
          <p:nvPr/>
        </p:nvSpPr>
        <p:spPr>
          <a:xfrm>
            <a:off x="5271289" y="180053"/>
            <a:ext cx="609442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rPr>
              <a:t>5. Deploy</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5C71C5E-7734-EC71-F77E-BEB05DA7F2F7}"/>
              </a:ext>
            </a:extLst>
          </p:cNvPr>
          <p:cNvSpPr txBox="1"/>
          <p:nvPr/>
        </p:nvSpPr>
        <p:spPr>
          <a:xfrm>
            <a:off x="2286000" y="5510463"/>
            <a:ext cx="8542723" cy="430887"/>
          </a:xfrm>
          <a:prstGeom prst="rect">
            <a:avLst/>
          </a:prstGeom>
          <a:noFill/>
        </p:spPr>
        <p:txBody>
          <a:bodyPr wrap="none" rtlCol="0">
            <a:spAutoFit/>
          </a:bodyPr>
          <a:lstStyle/>
          <a:p>
            <a:r>
              <a:rPr lang="en-US" sz="2200">
                <a:latin typeface="Times New Roman" panose="02020603050405020304" pitchFamily="18" charset="0"/>
                <a:cs typeface="Times New Roman" panose="02020603050405020304" pitchFamily="18" charset="0"/>
              </a:rPr>
              <a:t>Sử dụng Github để lưu trữ code và Netlify để thực hiện deploy static web.</a:t>
            </a:r>
          </a:p>
        </p:txBody>
      </p:sp>
    </p:spTree>
    <p:extLst>
      <p:ext uri="{BB962C8B-B14F-4D97-AF65-F5344CB8AC3E}">
        <p14:creationId xmlns:p14="http://schemas.microsoft.com/office/powerpoint/2010/main" val="2555461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0E1DBF4-80F2-18EC-B1A8-35A07582CBB8}"/>
              </a:ext>
            </a:extLst>
          </p:cNvPr>
          <p:cNvSpPr txBox="1"/>
          <p:nvPr/>
        </p:nvSpPr>
        <p:spPr>
          <a:xfrm>
            <a:off x="5094826" y="5560983"/>
            <a:ext cx="6094428" cy="678199"/>
          </a:xfrm>
          <a:prstGeom prst="rect">
            <a:avLst/>
          </a:prstGeom>
          <a:noFill/>
        </p:spPr>
        <p:txBody>
          <a:bodyPr wrap="square">
            <a:spAutoFit/>
          </a:bodyPr>
          <a:lstStyle/>
          <a:p>
            <a:pPr marR="0" lvl="0" algn="just">
              <a:lnSpc>
                <a:spcPct val="130000"/>
              </a:lnSpc>
              <a:spcBef>
                <a:spcPts val="960"/>
              </a:spcBef>
              <a:spcAft>
                <a:spcPts val="960"/>
              </a:spcAft>
              <a:tabLst>
                <a:tab pos="457200" algn="l"/>
              </a:tabLst>
            </a:pPr>
            <a:r>
              <a:rPr lang="en-US" sz="3200" b="1">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rPr>
              <a:t>Thành quả</a:t>
            </a:r>
            <a:endParaRPr lang="en-US" sz="3200">
              <a:solidFill>
                <a:srgbClr val="15242D"/>
              </a:solidFill>
              <a:effectLst/>
              <a:latin typeface="UTM HelvetIns" panose="020406030505060202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7C1ED8E9-AA13-2335-FE1E-739FF76169C0}"/>
              </a:ext>
            </a:extLst>
          </p:cNvPr>
          <p:cNvPicPr>
            <a:picLocks noChangeAspect="1"/>
          </p:cNvPicPr>
          <p:nvPr/>
        </p:nvPicPr>
        <p:blipFill>
          <a:blip r:embed="rId2"/>
          <a:stretch>
            <a:fillRect/>
          </a:stretch>
        </p:blipFill>
        <p:spPr>
          <a:xfrm>
            <a:off x="2893889" y="649706"/>
            <a:ext cx="6803563" cy="491127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8681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2A165492-52A2-D50E-4290-6E398E65FFC7}"/>
              </a:ext>
            </a:extLst>
          </p:cNvPr>
          <p:cNvPicPr>
            <a:picLocks noChangeAspect="1"/>
          </p:cNvPicPr>
          <p:nvPr/>
        </p:nvPicPr>
        <p:blipFill>
          <a:blip r:embed="rId2"/>
          <a:stretch>
            <a:fillRect/>
          </a:stretch>
        </p:blipFill>
        <p:spPr>
          <a:xfrm>
            <a:off x="6975308" y="3119666"/>
            <a:ext cx="5003549" cy="293811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048DC0B1-35A3-1BB5-C8BC-DAAA976EA3B3}"/>
              </a:ext>
            </a:extLst>
          </p:cNvPr>
          <p:cNvSpPr txBox="1"/>
          <p:nvPr/>
        </p:nvSpPr>
        <p:spPr>
          <a:xfrm>
            <a:off x="1113576" y="459228"/>
            <a:ext cx="3387466" cy="584775"/>
          </a:xfrm>
          <a:prstGeom prst="rect">
            <a:avLst/>
          </a:prstGeom>
          <a:noFill/>
        </p:spPr>
        <p:txBody>
          <a:bodyPr wrap="none" rtlCol="0">
            <a:spAutoFit/>
          </a:bodyPr>
          <a:lstStyle/>
          <a:p>
            <a:r>
              <a:rPr lang="en-US" sz="3200" b="1">
                <a:solidFill>
                  <a:srgbClr val="1A1D20"/>
                </a:solidFill>
                <a:latin typeface="UTM HelvetIns" panose="02040603050506020204" pitchFamily="18" charset="0"/>
                <a:cs typeface="Times New Roman" panose="02020603050405020304" pitchFamily="18" charset="0"/>
              </a:rPr>
              <a:t>5. Quản lý hệ thống</a:t>
            </a:r>
          </a:p>
        </p:txBody>
      </p:sp>
      <p:sp>
        <p:nvSpPr>
          <p:cNvPr id="6" name="TextBox 5">
            <a:extLst>
              <a:ext uri="{FF2B5EF4-FFF2-40B4-BE49-F238E27FC236}">
                <a16:creationId xmlns:a16="http://schemas.microsoft.com/office/drawing/2014/main" id="{4054085E-51E9-2CB2-A09D-31362BC8109E}"/>
              </a:ext>
            </a:extLst>
          </p:cNvPr>
          <p:cNvSpPr txBox="1"/>
          <p:nvPr/>
        </p:nvSpPr>
        <p:spPr>
          <a:xfrm>
            <a:off x="1020779" y="1044003"/>
            <a:ext cx="6097508" cy="1375377"/>
          </a:xfrm>
          <a:prstGeom prst="rect">
            <a:avLst/>
          </a:prstGeom>
          <a:noFill/>
        </p:spPr>
        <p:txBody>
          <a:bodyPr wrap="square">
            <a:spAutoFit/>
          </a:bodyPr>
          <a:lstStyle/>
          <a:p>
            <a:pPr marL="0" marR="0" algn="just">
              <a:lnSpc>
                <a:spcPct val="130000"/>
              </a:lnSpc>
              <a:spcBef>
                <a:spcPts val="960"/>
              </a:spcBef>
              <a:spcAft>
                <a:spcPts val="960"/>
              </a:spcAft>
            </a:pPr>
            <a:r>
              <a:rPr lang="en-US" sz="2200">
                <a:solidFill>
                  <a:srgbClr val="1A1D20"/>
                </a:solidFill>
                <a:effectLst/>
                <a:latin typeface="Times New Roman" panose="02020603050405020304" pitchFamily="18" charset="0"/>
                <a:ea typeface="Calibri" panose="020F0502020204030204" pitchFamily="34" charset="0"/>
                <a:cs typeface="Times New Roman" panose="02020603050405020304" pitchFamily="18" charset="0"/>
              </a:rPr>
              <a:t>Ngoài ra còn có trang admin để quản lý sản phẩm cũng như quản lý khách hàng và thực hiện thống kê đơn:</a:t>
            </a:r>
            <a:endParaRPr lang="en-US" sz="2200">
              <a:solidFill>
                <a:srgbClr val="1A1D2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EB7F491C-802D-D30E-8612-A432D86B3593}"/>
              </a:ext>
            </a:extLst>
          </p:cNvPr>
          <p:cNvPicPr>
            <a:picLocks noChangeAspect="1"/>
          </p:cNvPicPr>
          <p:nvPr/>
        </p:nvPicPr>
        <p:blipFill>
          <a:blip r:embed="rId3"/>
          <a:stretch>
            <a:fillRect/>
          </a:stretch>
        </p:blipFill>
        <p:spPr>
          <a:xfrm>
            <a:off x="823928" y="2680030"/>
            <a:ext cx="5941337" cy="2858022"/>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9698B0D8-A662-CC39-1D65-4F1074931621}"/>
              </a:ext>
            </a:extLst>
          </p:cNvPr>
          <p:cNvPicPr>
            <a:picLocks noChangeAspect="1"/>
          </p:cNvPicPr>
          <p:nvPr/>
        </p:nvPicPr>
        <p:blipFill>
          <a:blip r:embed="rId4"/>
          <a:stretch>
            <a:fillRect/>
          </a:stretch>
        </p:blipFill>
        <p:spPr>
          <a:xfrm>
            <a:off x="7302349" y="1109570"/>
            <a:ext cx="4621064" cy="1309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585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F642A21-A610-F733-EBA3-7EC11DC91DB8}"/>
              </a:ext>
            </a:extLst>
          </p:cNvPr>
          <p:cNvSpPr txBox="1"/>
          <p:nvPr/>
        </p:nvSpPr>
        <p:spPr>
          <a:xfrm>
            <a:off x="803775" y="1336390"/>
            <a:ext cx="6916777" cy="1182927"/>
          </a:xfrm>
          <a:prstGeom prst="rect">
            <a:avLst/>
          </a:prstGeom>
        </p:spPr>
        <p:txBody>
          <a:bodyPr vert="horz" lIns="91440" tIns="45720" rIns="91440" bIns="45720" rtlCol="0" anchor="b">
            <a:noAutofit/>
          </a:bodyPr>
          <a:lstStyle/>
          <a:p>
            <a:pPr marR="0" lvl="0" algn="ctr">
              <a:lnSpc>
                <a:spcPct val="90000"/>
              </a:lnSpc>
              <a:spcBef>
                <a:spcPct val="0"/>
              </a:spcBef>
              <a:spcAft>
                <a:spcPts val="960"/>
              </a:spcAft>
              <a:tabLst>
                <a:tab pos="457200" algn="l"/>
              </a:tabLst>
            </a:pPr>
            <a:r>
              <a:rPr lang="en-US" sz="5000" b="1" kern="1200">
                <a:solidFill>
                  <a:srgbClr val="120C02"/>
                </a:solidFill>
                <a:effectLst/>
                <a:latin typeface="UTM HelvetIns" panose="02040603050506020204" pitchFamily="18" charset="0"/>
                <a:ea typeface="+mj-ea"/>
                <a:cs typeface="Times New Roman" panose="02020603050405020304" pitchFamily="18" charset="0"/>
              </a:rPr>
              <a:t>Kết luận – Định hướng phát triển</a:t>
            </a:r>
            <a:endParaRPr lang="en-US" sz="5000" kern="1200">
              <a:solidFill>
                <a:srgbClr val="120C02"/>
              </a:solidFill>
              <a:effectLst/>
              <a:latin typeface="UTM HelvetIns" panose="02040603050506020204" pitchFamily="18" charset="0"/>
              <a:ea typeface="+mj-ea"/>
              <a:cs typeface="Times New Roman" panose="02020603050405020304" pitchFamily="18" charset="0"/>
            </a:endParaRPr>
          </a:p>
        </p:txBody>
      </p:sp>
      <p:cxnSp>
        <p:nvCxnSpPr>
          <p:cNvPr id="16"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C73A7D-1E0C-424A-6F8F-434A61531C8B}"/>
              </a:ext>
            </a:extLst>
          </p:cNvPr>
          <p:cNvSpPr txBox="1"/>
          <p:nvPr/>
        </p:nvSpPr>
        <p:spPr>
          <a:xfrm>
            <a:off x="803776" y="2829330"/>
            <a:ext cx="6190412" cy="3344459"/>
          </a:xfrm>
          <a:prstGeom prst="rect">
            <a:avLst/>
          </a:prstGeom>
        </p:spPr>
        <p:txBody>
          <a:bodyPr vert="horz" lIns="91440" tIns="45720" rIns="91440" bIns="45720" rtlCol="0" anchor="t">
            <a:normAutofit/>
          </a:bodyPr>
          <a:lstStyle/>
          <a:p>
            <a:pPr marR="0">
              <a:lnSpc>
                <a:spcPct val="90000"/>
              </a:lnSpc>
              <a:spcBef>
                <a:spcPts val="960"/>
              </a:spcBef>
              <a:spcAft>
                <a:spcPts val="960"/>
              </a:spcAft>
            </a:pPr>
            <a:r>
              <a:rPr lang="en-US" sz="2200">
                <a:solidFill>
                  <a:srgbClr val="120C02"/>
                </a:solidFill>
                <a:effectLst/>
                <a:latin typeface="Times New Roman" panose="02020603050405020304" pitchFamily="18" charset="0"/>
                <a:cs typeface="Times New Roman" panose="02020603050405020304" pitchFamily="18" charset="0"/>
              </a:rPr>
              <a:t>Nhóm chúng em đã thực hiện được các bước cơ bản để thiết kế và xây dựng một website bán máy ảnh trực tuyến, với bố cục hợp lí và một số chức năng đơn giản. Tuy nhiên, website còn nhiều hạn chế như: quy mô nhỏ, cơ sở dữ liệu ít, chưa có thanh toán online, … Nhóm chúng em mong muốn cải thiện và phát triển website trong tương lai, bằng cách: mở rộng quy mô, cập nhật cơ sở dữ liệu, tích hợp thanh toán online, …</a:t>
            </a:r>
          </a:p>
        </p:txBody>
      </p:sp>
      <p:pic>
        <p:nvPicPr>
          <p:cNvPr id="9" name="Picture 8" descr="A hand holding a credit card">
            <a:extLst>
              <a:ext uri="{FF2B5EF4-FFF2-40B4-BE49-F238E27FC236}">
                <a16:creationId xmlns:a16="http://schemas.microsoft.com/office/drawing/2014/main" id="{6AD25874-1B8F-E52D-6F0A-F5FEDF05B6B9}"/>
              </a:ext>
            </a:extLst>
          </p:cNvPr>
          <p:cNvPicPr>
            <a:picLocks noChangeAspect="1"/>
          </p:cNvPicPr>
          <p:nvPr/>
        </p:nvPicPr>
        <p:blipFill rotWithShape="1">
          <a:blip r:embed="rId2">
            <a:extLst>
              <a:ext uri="{28A0092B-C50C-407E-A947-70E740481C1C}">
                <a14:useLocalDpi xmlns:a14="http://schemas.microsoft.com/office/drawing/2010/main" val="0"/>
              </a:ext>
            </a:extLst>
          </a:blip>
          <a:srcRect l="6694" r="28056" b="-1"/>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18"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93691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2450D73-5D71-423A-2A48-25A9CA4F60A6}"/>
              </a:ext>
            </a:extLst>
          </p:cNvPr>
          <p:cNvSpPr txBox="1"/>
          <p:nvPr/>
        </p:nvSpPr>
        <p:spPr>
          <a:xfrm>
            <a:off x="1897642" y="653053"/>
            <a:ext cx="4466773" cy="23448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a:solidFill>
                  <a:srgbClr val="27180F"/>
                </a:solidFill>
                <a:latin typeface="UTM HelvetIns" panose="02040603050506020204" pitchFamily="18" charset="0"/>
                <a:ea typeface="+mj-ea"/>
                <a:cs typeface="Times New Roman" panose="02020603050405020304" pitchFamily="18" charset="0"/>
              </a:rPr>
              <a:t>Giới thiệu</a:t>
            </a:r>
          </a:p>
        </p:txBody>
      </p:sp>
      <p:pic>
        <p:nvPicPr>
          <p:cNvPr id="8" name="Picture 7">
            <a:extLst>
              <a:ext uri="{FF2B5EF4-FFF2-40B4-BE49-F238E27FC236}">
                <a16:creationId xmlns:a16="http://schemas.microsoft.com/office/drawing/2014/main" id="{2B3B3FF5-C9BC-1808-62A5-D1A3DF796960}"/>
              </a:ext>
            </a:extLst>
          </p:cNvPr>
          <p:cNvPicPr>
            <a:picLocks noChangeAspect="1"/>
          </p:cNvPicPr>
          <p:nvPr/>
        </p:nvPicPr>
        <p:blipFill rotWithShape="1">
          <a:blip r:embed="rId2"/>
          <a:srcRect l="23499" r="2" b="2"/>
          <a:stretch/>
        </p:blipFill>
        <p:spPr>
          <a:xfrm>
            <a:off x="6364415" y="394195"/>
            <a:ext cx="2381544" cy="2381544"/>
          </a:xfrm>
          <a:custGeom>
            <a:avLst/>
            <a:gdLst/>
            <a:ahLst/>
            <a:cxnLst/>
            <a:rect l="l" t="t" r="r" b="b"/>
            <a:pathLst>
              <a:path w="2582956" h="2582956">
                <a:moveTo>
                  <a:pt x="1291478" y="0"/>
                </a:moveTo>
                <a:cubicBezTo>
                  <a:pt x="2004742" y="0"/>
                  <a:pt x="2582956" y="578214"/>
                  <a:pt x="2582956" y="1291478"/>
                </a:cubicBezTo>
                <a:cubicBezTo>
                  <a:pt x="2582956" y="2004742"/>
                  <a:pt x="2004742" y="2582956"/>
                  <a:pt x="1291478" y="2582956"/>
                </a:cubicBezTo>
                <a:cubicBezTo>
                  <a:pt x="578214" y="2582956"/>
                  <a:pt x="0" y="2004742"/>
                  <a:pt x="0" y="1291478"/>
                </a:cubicBezTo>
                <a:cubicBezTo>
                  <a:pt x="0" y="578214"/>
                  <a:pt x="578214" y="0"/>
                  <a:pt x="1291478" y="0"/>
                </a:cubicBezTo>
                <a:close/>
              </a:path>
            </a:pathLst>
          </a:custGeom>
        </p:spPr>
      </p:pic>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368E48-8336-A6FE-C2C0-EAE457C7BDF3}"/>
              </a:ext>
            </a:extLst>
          </p:cNvPr>
          <p:cNvSpPr txBox="1"/>
          <p:nvPr/>
        </p:nvSpPr>
        <p:spPr>
          <a:xfrm>
            <a:off x="1016553" y="3523389"/>
            <a:ext cx="5235423" cy="2809114"/>
          </a:xfrm>
          <a:prstGeom prst="rect">
            <a:avLst/>
          </a:prstGeom>
        </p:spPr>
        <p:txBody>
          <a:bodyPr vert="horz" lIns="91440" tIns="45720" rIns="91440" bIns="45720" rtlCol="0" anchor="t">
            <a:normAutofit/>
          </a:bodyPr>
          <a:lstStyle/>
          <a:p>
            <a:pPr marR="0" algn="just">
              <a:lnSpc>
                <a:spcPct val="90000"/>
              </a:lnSpc>
              <a:spcBef>
                <a:spcPts val="960"/>
              </a:spcBef>
              <a:spcAft>
                <a:spcPts val="960"/>
              </a:spcAft>
            </a:pPr>
            <a:r>
              <a:rPr lang="en-US" sz="2000">
                <a:solidFill>
                  <a:srgbClr val="27180F"/>
                </a:solidFill>
                <a:effectLst/>
                <a:latin typeface="Times New Roman" panose="02020603050405020304" pitchFamily="18" charset="0"/>
                <a:cs typeface="Times New Roman" panose="02020603050405020304" pitchFamily="18" charset="0"/>
              </a:rPr>
              <a:t>Ngày nay, nhu cầu sử dụng máy ảnh kĩ thuật số ngày càng tăng cao. Do đó, nhiều doanh nghiệp đã nhận ra tầm quan trọng của việc thiết kế một website giới thiệu, bán máy ảnh trực tuyến. Website giúp cho người dùng có thể tham khảo được các sản phẩm, giá cả và so sánh giữa các sản phẩm với nhau từ đó đưa ra quyết định mua sắm các dòng máy ảnh.</a:t>
            </a:r>
          </a:p>
        </p:txBody>
      </p:sp>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9541" y="3187989"/>
            <a:ext cx="171515" cy="171514"/>
          </a:xfrm>
          <a:custGeom>
            <a:avLst/>
            <a:gdLst>
              <a:gd name="connsiteX0" fmla="*/ 159874 w 171515"/>
              <a:gd name="connsiteY0" fmla="*/ 74116 h 171514"/>
              <a:gd name="connsiteX1" fmla="*/ 97399 w 171515"/>
              <a:gd name="connsiteY1" fmla="*/ 74116 h 171514"/>
              <a:gd name="connsiteX2" fmla="*/ 97399 w 171515"/>
              <a:gd name="connsiteY2" fmla="*/ 11641 h 171514"/>
              <a:gd name="connsiteX3" fmla="*/ 85758 w 171515"/>
              <a:gd name="connsiteY3" fmla="*/ 0 h 171514"/>
              <a:gd name="connsiteX4" fmla="*/ 74116 w 171515"/>
              <a:gd name="connsiteY4" fmla="*/ 11641 h 171514"/>
              <a:gd name="connsiteX5" fmla="*/ 74116 w 171515"/>
              <a:gd name="connsiteY5" fmla="*/ 74116 h 171514"/>
              <a:gd name="connsiteX6" fmla="*/ 11641 w 171515"/>
              <a:gd name="connsiteY6" fmla="*/ 74116 h 171514"/>
              <a:gd name="connsiteX7" fmla="*/ 0 w 171515"/>
              <a:gd name="connsiteY7" fmla="*/ 85757 h 171514"/>
              <a:gd name="connsiteX8" fmla="*/ 11641 w 171515"/>
              <a:gd name="connsiteY8" fmla="*/ 97398 h 171514"/>
              <a:gd name="connsiteX9" fmla="*/ 74116 w 171515"/>
              <a:gd name="connsiteY9" fmla="*/ 97398 h 171514"/>
              <a:gd name="connsiteX10" fmla="*/ 74116 w 171515"/>
              <a:gd name="connsiteY10" fmla="*/ 159873 h 171514"/>
              <a:gd name="connsiteX11" fmla="*/ 85758 w 171515"/>
              <a:gd name="connsiteY11" fmla="*/ 171514 h 171514"/>
              <a:gd name="connsiteX12" fmla="*/ 97399 w 171515"/>
              <a:gd name="connsiteY12" fmla="*/ 159873 h 171514"/>
              <a:gd name="connsiteX13" fmla="*/ 97399 w 171515"/>
              <a:gd name="connsiteY13" fmla="*/ 97398 h 171514"/>
              <a:gd name="connsiteX14" fmla="*/ 159874 w 171515"/>
              <a:gd name="connsiteY14" fmla="*/ 97398 h 171514"/>
              <a:gd name="connsiteX15" fmla="*/ 171515 w 171515"/>
              <a:gd name="connsiteY15" fmla="*/ 85757 h 171514"/>
              <a:gd name="connsiteX16" fmla="*/ 159874 w 171515"/>
              <a:gd name="connsiteY16" fmla="*/ 74116 h 17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4">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7"/>
                </a:cubicBezTo>
                <a:cubicBezTo>
                  <a:pt x="0" y="92186"/>
                  <a:pt x="5212" y="97398"/>
                  <a:pt x="11641" y="97398"/>
                </a:cubicBezTo>
                <a:lnTo>
                  <a:pt x="74116" y="97398"/>
                </a:lnTo>
                <a:lnTo>
                  <a:pt x="74116" y="159873"/>
                </a:lnTo>
                <a:cubicBezTo>
                  <a:pt x="74116" y="166302"/>
                  <a:pt x="79328" y="171514"/>
                  <a:pt x="85758" y="171514"/>
                </a:cubicBezTo>
                <a:cubicBezTo>
                  <a:pt x="92187" y="171514"/>
                  <a:pt x="97399" y="166302"/>
                  <a:pt x="97399" y="159873"/>
                </a:cubicBezTo>
                <a:lnTo>
                  <a:pt x="97399" y="97398"/>
                </a:lnTo>
                <a:lnTo>
                  <a:pt x="159874" y="97398"/>
                </a:lnTo>
                <a:cubicBezTo>
                  <a:pt x="166303" y="97398"/>
                  <a:pt x="171515" y="92186"/>
                  <a:pt x="171515" y="85757"/>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865" y="3977257"/>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pic>
        <p:nvPicPr>
          <p:cNvPr id="12" name="Picture 11">
            <a:extLst>
              <a:ext uri="{FF2B5EF4-FFF2-40B4-BE49-F238E27FC236}">
                <a16:creationId xmlns:a16="http://schemas.microsoft.com/office/drawing/2014/main" id="{4B97ECD3-1BC1-C48A-C33C-3B7E8D862A5F}"/>
              </a:ext>
            </a:extLst>
          </p:cNvPr>
          <p:cNvPicPr>
            <a:picLocks noChangeAspect="1"/>
          </p:cNvPicPr>
          <p:nvPr/>
        </p:nvPicPr>
        <p:blipFill rotWithShape="1">
          <a:blip r:embed="rId3"/>
          <a:srcRect l="9672" r="34833" b="3"/>
          <a:stretch/>
        </p:blipFill>
        <p:spPr>
          <a:xfrm>
            <a:off x="9138890" y="643116"/>
            <a:ext cx="3053110" cy="4167318"/>
          </a:xfrm>
          <a:custGeom>
            <a:avLst/>
            <a:gdLst/>
            <a:ahLst/>
            <a:cxnLst/>
            <a:rect l="l" t="t" r="r" b="b"/>
            <a:pathLst>
              <a:path w="3053110" h="4167318">
                <a:moveTo>
                  <a:pt x="2083659" y="0"/>
                </a:moveTo>
                <a:cubicBezTo>
                  <a:pt x="2371352" y="0"/>
                  <a:pt x="2645428" y="58305"/>
                  <a:pt x="2894714" y="163744"/>
                </a:cubicBezTo>
                <a:lnTo>
                  <a:pt x="3053110" y="240048"/>
                </a:lnTo>
                <a:lnTo>
                  <a:pt x="3053110" y="3927271"/>
                </a:lnTo>
                <a:lnTo>
                  <a:pt x="2894714" y="4003574"/>
                </a:lnTo>
                <a:cubicBezTo>
                  <a:pt x="2645428" y="4109013"/>
                  <a:pt x="2371352" y="4167318"/>
                  <a:pt x="2083659" y="4167318"/>
                </a:cubicBezTo>
                <a:cubicBezTo>
                  <a:pt x="932885" y="4167318"/>
                  <a:pt x="0" y="3234433"/>
                  <a:pt x="0" y="2083659"/>
                </a:cubicBezTo>
                <a:cubicBezTo>
                  <a:pt x="0" y="932885"/>
                  <a:pt x="932885" y="0"/>
                  <a:pt x="2083659" y="0"/>
                </a:cubicBezTo>
                <a:close/>
              </a:path>
            </a:pathLst>
          </a:custGeom>
        </p:spPr>
      </p:pic>
      <p:pic>
        <p:nvPicPr>
          <p:cNvPr id="10" name="Picture 9">
            <a:extLst>
              <a:ext uri="{FF2B5EF4-FFF2-40B4-BE49-F238E27FC236}">
                <a16:creationId xmlns:a16="http://schemas.microsoft.com/office/drawing/2014/main" id="{29AF0C77-B024-E480-D2F9-FD00D51DCEC2}"/>
              </a:ext>
            </a:extLst>
          </p:cNvPr>
          <p:cNvPicPr>
            <a:picLocks noChangeAspect="1"/>
          </p:cNvPicPr>
          <p:nvPr/>
        </p:nvPicPr>
        <p:blipFill rotWithShape="1">
          <a:blip r:embed="rId4"/>
          <a:srcRect l="13927" r="11613" b="2"/>
          <a:stretch/>
        </p:blipFill>
        <p:spPr>
          <a:xfrm>
            <a:off x="7155352" y="3976726"/>
            <a:ext cx="3419243" cy="2582956"/>
          </a:xfrm>
          <a:custGeom>
            <a:avLst/>
            <a:gdLst/>
            <a:ahLst/>
            <a:cxnLst/>
            <a:rect l="l" t="t" r="r" b="b"/>
            <a:pathLst>
              <a:path w="3419243" h="2582956">
                <a:moveTo>
                  <a:pt x="1709622" y="0"/>
                </a:moveTo>
                <a:cubicBezTo>
                  <a:pt x="2653819" y="0"/>
                  <a:pt x="3419243" y="765424"/>
                  <a:pt x="3419243" y="1709622"/>
                </a:cubicBezTo>
                <a:cubicBezTo>
                  <a:pt x="3419243" y="2004683"/>
                  <a:pt x="3344495" y="2282287"/>
                  <a:pt x="3212901" y="2524529"/>
                </a:cubicBezTo>
                <a:lnTo>
                  <a:pt x="3177405" y="2582956"/>
                </a:lnTo>
                <a:lnTo>
                  <a:pt x="241838" y="2582956"/>
                </a:lnTo>
                <a:lnTo>
                  <a:pt x="206343" y="2524529"/>
                </a:lnTo>
                <a:cubicBezTo>
                  <a:pt x="74749" y="2282287"/>
                  <a:pt x="0" y="2004683"/>
                  <a:pt x="0" y="1709622"/>
                </a:cubicBezTo>
                <a:cubicBezTo>
                  <a:pt x="0" y="765424"/>
                  <a:pt x="765424" y="0"/>
                  <a:pt x="1709622" y="0"/>
                </a:cubicBezTo>
                <a:close/>
              </a:path>
            </a:pathLst>
          </a:custGeom>
          <a:effectLst>
            <a:reflection stA="97000" endPos="65000" dist="50800" dir="5400000" sy="-100000" algn="bl" rotWithShape="0"/>
          </a:effectLst>
        </p:spPr>
      </p:pic>
      <p:pic>
        <p:nvPicPr>
          <p:cNvPr id="20" name="Picture 19">
            <a:extLst>
              <a:ext uri="{FF2B5EF4-FFF2-40B4-BE49-F238E27FC236}">
                <a16:creationId xmlns:a16="http://schemas.microsoft.com/office/drawing/2014/main" id="{FE1DA2F0-EBFD-4F1D-8FF7-8D75DACECAE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29751" y="-842535"/>
            <a:ext cx="5473066" cy="3239934"/>
          </a:xfrm>
          <a:prstGeom prst="rect">
            <a:avLst/>
          </a:prstGeom>
        </p:spPr>
      </p:pic>
    </p:spTree>
    <p:extLst>
      <p:ext uri="{BB962C8B-B14F-4D97-AF65-F5344CB8AC3E}">
        <p14:creationId xmlns:p14="http://schemas.microsoft.com/office/powerpoint/2010/main" val="264615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40" name="Straight Connector 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DD5FDF5A-4B9C-C7BE-F27A-122B676DA772}"/>
              </a:ext>
            </a:extLst>
          </p:cNvPr>
          <p:cNvGraphicFramePr>
            <a:graphicFrameLocks noGrp="1"/>
          </p:cNvGraphicFramePr>
          <p:nvPr>
            <p:extLst>
              <p:ext uri="{D42A27DB-BD31-4B8C-83A1-F6EECF244321}">
                <p14:modId xmlns:p14="http://schemas.microsoft.com/office/powerpoint/2010/main" val="3962360951"/>
              </p:ext>
            </p:extLst>
          </p:nvPr>
        </p:nvGraphicFramePr>
        <p:xfrm>
          <a:off x="1440077" y="1448957"/>
          <a:ext cx="3664185" cy="4078384"/>
        </p:xfrm>
        <a:graphic>
          <a:graphicData uri="http://schemas.openxmlformats.org/drawingml/2006/table">
            <a:tbl>
              <a:tblPr firstRow="1" firstCol="1" bandRow="1">
                <a:tableStyleId>{5C22544A-7EE6-4342-B048-85BDC9FD1C3A}</a:tableStyleId>
              </a:tblPr>
              <a:tblGrid>
                <a:gridCol w="497587">
                  <a:extLst>
                    <a:ext uri="{9D8B030D-6E8A-4147-A177-3AD203B41FA5}">
                      <a16:colId xmlns:a16="http://schemas.microsoft.com/office/drawing/2014/main" val="1024562259"/>
                    </a:ext>
                  </a:extLst>
                </a:gridCol>
                <a:gridCol w="1159733">
                  <a:extLst>
                    <a:ext uri="{9D8B030D-6E8A-4147-A177-3AD203B41FA5}">
                      <a16:colId xmlns:a16="http://schemas.microsoft.com/office/drawing/2014/main" val="3535718489"/>
                    </a:ext>
                  </a:extLst>
                </a:gridCol>
                <a:gridCol w="822503">
                  <a:extLst>
                    <a:ext uri="{9D8B030D-6E8A-4147-A177-3AD203B41FA5}">
                      <a16:colId xmlns:a16="http://schemas.microsoft.com/office/drawing/2014/main" val="1716433751"/>
                    </a:ext>
                  </a:extLst>
                </a:gridCol>
                <a:gridCol w="1184362">
                  <a:extLst>
                    <a:ext uri="{9D8B030D-6E8A-4147-A177-3AD203B41FA5}">
                      <a16:colId xmlns:a16="http://schemas.microsoft.com/office/drawing/2014/main" val="1049625858"/>
                    </a:ext>
                  </a:extLst>
                </a:gridCol>
              </a:tblGrid>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STT</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Công việc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Người thực hiện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Thời gian thực hiện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4077923751"/>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Lên ý tưởng cho website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Cả nhóm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7/11/ đến 9/11/2023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71645986"/>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2</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Phác họa bố cục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Quyên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9/11 đến 10/11/2023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47487175"/>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Tìm thông tin, hình ảnh</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Quyên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10/11 đến 13/11/2023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356013510"/>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4</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Viết website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Cả nhóm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14/11 đến 17/11/2023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1120273793"/>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5</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Chạy thử website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Cả nhóm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18/11 đến 19/11/2023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738794227"/>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6</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Viết báo cáo</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Vũ</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Từ 20/11 đến 21/11/2023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3738644712"/>
                  </a:ext>
                </a:extLst>
              </a:tr>
              <a:tr h="509798">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7</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Báo cáo với giảng viên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Cả nhóm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tc>
                  <a:txBody>
                    <a:bodyPr/>
                    <a:lstStyle/>
                    <a:p>
                      <a:pPr marL="0" marR="0" algn="ctr">
                        <a:lnSpc>
                          <a:spcPct val="130000"/>
                        </a:lnSpc>
                        <a:spcBef>
                          <a:spcPts val="960"/>
                        </a:spcBef>
                        <a:spcAft>
                          <a:spcPts val="960"/>
                        </a:spcAft>
                      </a:pPr>
                      <a:r>
                        <a:rPr lang="en-US" sz="1300">
                          <a:effectLst/>
                          <a:latin typeface="Times New Roman" panose="02020603050405020304" pitchFamily="18" charset="0"/>
                          <a:cs typeface="Times New Roman" panose="02020603050405020304" pitchFamily="18" charset="0"/>
                        </a:rPr>
                        <a:t>Vào ngày 28/11/2023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56265" marR="56265" marT="0" marB="0" anchor="ctr"/>
                </a:tc>
                <a:extLst>
                  <a:ext uri="{0D108BD9-81ED-4DB2-BD59-A6C34878D82A}">
                    <a16:rowId xmlns:a16="http://schemas.microsoft.com/office/drawing/2014/main" val="1101078328"/>
                  </a:ext>
                </a:extLst>
              </a:tr>
            </a:tbl>
          </a:graphicData>
        </a:graphic>
      </p:graphicFrame>
      <p:pic>
        <p:nvPicPr>
          <p:cNvPr id="14" name="Picture 13" descr="A group of people at a table">
            <a:extLst>
              <a:ext uri="{FF2B5EF4-FFF2-40B4-BE49-F238E27FC236}">
                <a16:creationId xmlns:a16="http://schemas.microsoft.com/office/drawing/2014/main" id="{F2087359-FAB2-1E38-E812-83AAFCABD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377" y="40723"/>
            <a:ext cx="5843623" cy="3043945"/>
          </a:xfrm>
          <a:prstGeom prst="rect">
            <a:avLst/>
          </a:prstGeom>
        </p:spPr>
      </p:pic>
      <p:sp>
        <p:nvSpPr>
          <p:cNvPr id="5" name="TextBox 4">
            <a:extLst>
              <a:ext uri="{FF2B5EF4-FFF2-40B4-BE49-F238E27FC236}">
                <a16:creationId xmlns:a16="http://schemas.microsoft.com/office/drawing/2014/main" id="{108F5DFC-9160-0130-3F16-938B2656D672}"/>
              </a:ext>
            </a:extLst>
          </p:cNvPr>
          <p:cNvSpPr txBox="1"/>
          <p:nvPr/>
        </p:nvSpPr>
        <p:spPr>
          <a:xfrm>
            <a:off x="6990499" y="3382469"/>
            <a:ext cx="4158031" cy="2913872"/>
          </a:xfrm>
          <a:prstGeom prst="rect">
            <a:avLst/>
          </a:prstGeom>
        </p:spPr>
        <p:txBody>
          <a:bodyPr vert="horz" lIns="91440" tIns="45720" rIns="91440" bIns="45720" rtlCol="0" anchor="t">
            <a:noAutofit/>
          </a:bodyPr>
          <a:lstStyle/>
          <a:p>
            <a:pPr marR="0" lvl="0" algn="ctr">
              <a:lnSpc>
                <a:spcPct val="90000"/>
              </a:lnSpc>
              <a:spcBef>
                <a:spcPct val="0"/>
              </a:spcBef>
              <a:spcAft>
                <a:spcPts val="960"/>
              </a:spcAft>
            </a:pPr>
            <a:r>
              <a:rPr lang="en-US" sz="5000" b="1" i="0" cap="all" baseline="0">
                <a:solidFill>
                  <a:srgbClr val="17495F"/>
                </a:solidFill>
                <a:effectLst/>
                <a:latin typeface="UTM HelvetIns" panose="02040603050506020204" pitchFamily="18" charset="0"/>
                <a:cs typeface="Times New Roman" panose="02020603050405020304" pitchFamily="18" charset="0"/>
              </a:rPr>
              <a:t>Mô tả phân công công việc trong nhóm.</a:t>
            </a:r>
          </a:p>
        </p:txBody>
      </p:sp>
    </p:spTree>
    <p:extLst>
      <p:ext uri="{BB962C8B-B14F-4D97-AF65-F5344CB8AC3E}">
        <p14:creationId xmlns:p14="http://schemas.microsoft.com/office/powerpoint/2010/main" val="132017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6030A2-6D56-2412-203B-1E53CD288D6B}"/>
              </a:ext>
            </a:extLst>
          </p:cNvPr>
          <p:cNvPicPr>
            <a:picLocks noChangeAspect="1"/>
          </p:cNvPicPr>
          <p:nvPr/>
        </p:nvPicPr>
        <p:blipFill>
          <a:blip r:embed="rId2"/>
          <a:srcRect/>
          <a:stretch>
            <a:fillRect/>
          </a:stretch>
        </p:blipFill>
        <p:spPr bwMode="auto">
          <a:xfrm>
            <a:off x="1903718" y="1487606"/>
            <a:ext cx="8628283" cy="4761718"/>
          </a:xfrm>
          <a:prstGeom prst="rect">
            <a:avLst/>
          </a:prstGeom>
          <a:noFill/>
          <a:ln w="9525">
            <a:noFill/>
            <a:miter lim="800000"/>
            <a:headEnd/>
            <a:tailEnd/>
          </a:ln>
        </p:spPr>
      </p:pic>
      <p:sp>
        <p:nvSpPr>
          <p:cNvPr id="6" name="TextBox 5">
            <a:extLst>
              <a:ext uri="{FF2B5EF4-FFF2-40B4-BE49-F238E27FC236}">
                <a16:creationId xmlns:a16="http://schemas.microsoft.com/office/drawing/2014/main" id="{CB042F1F-40CC-07B5-A32B-51DCC1702DFC}"/>
              </a:ext>
            </a:extLst>
          </p:cNvPr>
          <p:cNvSpPr txBox="1"/>
          <p:nvPr/>
        </p:nvSpPr>
        <p:spPr>
          <a:xfrm>
            <a:off x="3170998" y="444903"/>
            <a:ext cx="6093724" cy="1421928"/>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Sơ lược s</a:t>
            </a:r>
            <a:r>
              <a:rPr lang="en-US" sz="4800" b="1" kern="1200">
                <a:solidFill>
                  <a:srgbClr val="15242D"/>
                </a:solidFill>
                <a:effectLst/>
                <a:latin typeface="UTM HelvetIns" panose="02040603050506020204" pitchFamily="18" charset="0"/>
                <a:ea typeface="+mj-ea"/>
                <a:cs typeface="Times New Roman" panose="02020603050405020304" pitchFamily="18" charset="0"/>
              </a:rPr>
              <a:t>itemap phía người dùng</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0376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81B82-4A46-10F3-B772-CEAC2ABDA7D7}"/>
              </a:ext>
            </a:extLst>
          </p:cNvPr>
          <p:cNvSpPr txBox="1"/>
          <p:nvPr/>
        </p:nvSpPr>
        <p:spPr>
          <a:xfrm>
            <a:off x="3170998" y="444903"/>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Database</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EBC2767-6624-252E-35E9-CD8302E451FD}"/>
              </a:ext>
            </a:extLst>
          </p:cNvPr>
          <p:cNvSpPr/>
          <p:nvPr/>
        </p:nvSpPr>
        <p:spPr>
          <a:xfrm>
            <a:off x="2593074" y="1678675"/>
            <a:ext cx="2688609" cy="4488763"/>
          </a:xfrm>
          <a:prstGeom prst="roundRect">
            <a:avLst/>
          </a:prstGeom>
          <a:solidFill>
            <a:srgbClr val="F9E6C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D5514BA-7074-33A2-CFDD-0C4183171721}"/>
              </a:ext>
            </a:extLst>
          </p:cNvPr>
          <p:cNvSpPr/>
          <p:nvPr/>
        </p:nvSpPr>
        <p:spPr>
          <a:xfrm>
            <a:off x="7001301" y="1678675"/>
            <a:ext cx="2688609" cy="4488763"/>
          </a:xfrm>
          <a:prstGeom prst="roundRect">
            <a:avLst/>
          </a:prstGeom>
          <a:solidFill>
            <a:srgbClr val="F9E6C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22B87A-BB02-7567-DEB9-878F535E603A}"/>
              </a:ext>
            </a:extLst>
          </p:cNvPr>
          <p:cNvSpPr/>
          <p:nvPr/>
        </p:nvSpPr>
        <p:spPr>
          <a:xfrm>
            <a:off x="7178722" y="3283317"/>
            <a:ext cx="2420204" cy="1279478"/>
          </a:xfrm>
          <a:prstGeom prst="ellips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58471AD-98BF-3E09-78AE-1B5DE78F8BF6}"/>
              </a:ext>
            </a:extLst>
          </p:cNvPr>
          <p:cNvSpPr txBox="1"/>
          <p:nvPr/>
        </p:nvSpPr>
        <p:spPr>
          <a:xfrm>
            <a:off x="5298744" y="3544491"/>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kern="1200">
                <a:solidFill>
                  <a:srgbClr val="0F4E51"/>
                </a:solidFill>
                <a:effectLst/>
                <a:latin typeface="UTM HelvetIns" panose="02040603050506020204" pitchFamily="18" charset="0"/>
                <a:ea typeface="+mj-ea"/>
                <a:cs typeface="Times New Roman" panose="02020603050405020304" pitchFamily="18" charset="0"/>
              </a:rPr>
              <a:t>product</a:t>
            </a:r>
            <a:endParaRPr lang="en-US" sz="4800" kern="1200">
              <a:solidFill>
                <a:srgbClr val="0F4E51"/>
              </a:solidFill>
              <a:effectLst/>
              <a:latin typeface="UTM HelvetIns" panose="02040603050506020204" pitchFamily="18" charset="0"/>
              <a:ea typeface="+mj-ea"/>
              <a:cs typeface="Times New Roman" panose="02020603050405020304" pitchFamily="18" charset="0"/>
            </a:endParaRPr>
          </a:p>
        </p:txBody>
      </p:sp>
      <p:sp>
        <p:nvSpPr>
          <p:cNvPr id="12" name="Oval 11">
            <a:extLst>
              <a:ext uri="{FF2B5EF4-FFF2-40B4-BE49-F238E27FC236}">
                <a16:creationId xmlns:a16="http://schemas.microsoft.com/office/drawing/2014/main" id="{23ADB844-D37D-007B-D42D-6A465817FCA8}"/>
              </a:ext>
            </a:extLst>
          </p:cNvPr>
          <p:cNvSpPr/>
          <p:nvPr/>
        </p:nvSpPr>
        <p:spPr>
          <a:xfrm>
            <a:off x="2727276" y="3283317"/>
            <a:ext cx="2420204" cy="1279478"/>
          </a:xfrm>
          <a:prstGeom prst="ellips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1ED3C-9E93-E8B0-361E-989326FD3CEC}"/>
              </a:ext>
            </a:extLst>
          </p:cNvPr>
          <p:cNvSpPr txBox="1"/>
          <p:nvPr/>
        </p:nvSpPr>
        <p:spPr>
          <a:xfrm>
            <a:off x="816595" y="3544491"/>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kern="1200">
                <a:solidFill>
                  <a:srgbClr val="0F4E51"/>
                </a:solidFill>
                <a:effectLst/>
                <a:latin typeface="UTM HelvetIns" panose="02040603050506020204" pitchFamily="18" charset="0"/>
                <a:ea typeface="+mj-ea"/>
                <a:cs typeface="Times New Roman" panose="02020603050405020304" pitchFamily="18" charset="0"/>
              </a:rPr>
              <a:t>user</a:t>
            </a:r>
            <a:endParaRPr lang="en-US" sz="4800" kern="1200">
              <a:solidFill>
                <a:srgbClr val="0F4E51"/>
              </a:solidFill>
              <a:effectLst/>
              <a:latin typeface="UTM HelvetIns" panose="020406030505060202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6233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81B82-4A46-10F3-B772-CEAC2ABDA7D7}"/>
              </a:ext>
            </a:extLst>
          </p:cNvPr>
          <p:cNvSpPr txBox="1"/>
          <p:nvPr/>
        </p:nvSpPr>
        <p:spPr>
          <a:xfrm>
            <a:off x="3170998" y="444903"/>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Database</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EBC2767-6624-252E-35E9-CD8302E451FD}"/>
              </a:ext>
            </a:extLst>
          </p:cNvPr>
          <p:cNvSpPr/>
          <p:nvPr/>
        </p:nvSpPr>
        <p:spPr>
          <a:xfrm>
            <a:off x="831945" y="1678675"/>
            <a:ext cx="2688609" cy="4488763"/>
          </a:xfrm>
          <a:prstGeom prst="roundRect">
            <a:avLst/>
          </a:prstGeom>
          <a:solidFill>
            <a:srgbClr val="F9E6C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ADB844-D37D-007B-D42D-6A465817FCA8}"/>
              </a:ext>
            </a:extLst>
          </p:cNvPr>
          <p:cNvSpPr/>
          <p:nvPr/>
        </p:nvSpPr>
        <p:spPr>
          <a:xfrm>
            <a:off x="966147" y="3283317"/>
            <a:ext cx="2420204" cy="1279478"/>
          </a:xfrm>
          <a:prstGeom prst="ellips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1ED3C-9E93-E8B0-361E-989326FD3CEC}"/>
              </a:ext>
            </a:extLst>
          </p:cNvPr>
          <p:cNvSpPr txBox="1"/>
          <p:nvPr/>
        </p:nvSpPr>
        <p:spPr>
          <a:xfrm>
            <a:off x="-944534" y="3544491"/>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kern="1200">
                <a:solidFill>
                  <a:srgbClr val="0F4E51"/>
                </a:solidFill>
                <a:effectLst/>
                <a:latin typeface="UTM HelvetIns" panose="02040603050506020204" pitchFamily="18" charset="0"/>
                <a:ea typeface="+mj-ea"/>
                <a:cs typeface="Times New Roman" panose="02020603050405020304" pitchFamily="18" charset="0"/>
              </a:rPr>
              <a:t>user</a:t>
            </a:r>
            <a:endParaRPr lang="en-US" sz="4800" kern="1200">
              <a:solidFill>
                <a:srgbClr val="0F4E51"/>
              </a:solidFill>
              <a:effectLst/>
              <a:latin typeface="UTM HelvetIns" panose="02040603050506020204" pitchFamily="18" charset="0"/>
              <a:ea typeface="+mj-ea"/>
              <a:cs typeface="Times New Roman" panose="02020603050405020304" pitchFamily="18" charset="0"/>
            </a:endParaRPr>
          </a:p>
        </p:txBody>
      </p:sp>
      <p:pic>
        <p:nvPicPr>
          <p:cNvPr id="6" name="Picture 5">
            <a:extLst>
              <a:ext uri="{FF2B5EF4-FFF2-40B4-BE49-F238E27FC236}">
                <a16:creationId xmlns:a16="http://schemas.microsoft.com/office/drawing/2014/main" id="{5CB582B2-4990-3A07-C81F-EE2875161351}"/>
              </a:ext>
            </a:extLst>
          </p:cNvPr>
          <p:cNvPicPr>
            <a:picLocks noChangeAspect="1"/>
          </p:cNvPicPr>
          <p:nvPr/>
        </p:nvPicPr>
        <p:blipFill>
          <a:blip r:embed="rId2"/>
          <a:stretch>
            <a:fillRect/>
          </a:stretch>
        </p:blipFill>
        <p:spPr>
          <a:xfrm>
            <a:off x="3815117" y="2538484"/>
            <a:ext cx="8149261" cy="2286195"/>
          </a:xfrm>
          <a:prstGeom prst="rect">
            <a:avLst/>
          </a:prstGeom>
        </p:spPr>
      </p:pic>
      <p:sp>
        <p:nvSpPr>
          <p:cNvPr id="13" name="TextBox 12">
            <a:extLst>
              <a:ext uri="{FF2B5EF4-FFF2-40B4-BE49-F238E27FC236}">
                <a16:creationId xmlns:a16="http://schemas.microsoft.com/office/drawing/2014/main" id="{9B33DBCA-493D-FCA4-BA7E-1F052012D1AD}"/>
              </a:ext>
            </a:extLst>
          </p:cNvPr>
          <p:cNvSpPr txBox="1"/>
          <p:nvPr/>
        </p:nvSpPr>
        <p:spPr>
          <a:xfrm>
            <a:off x="5677470" y="5090615"/>
            <a:ext cx="4060727" cy="430887"/>
          </a:xfrm>
          <a:prstGeom prst="rect">
            <a:avLst/>
          </a:prstGeom>
          <a:noFill/>
        </p:spPr>
        <p:txBody>
          <a:bodyPr wrap="none" rtlCol="0">
            <a:spAutoFit/>
          </a:bodyPr>
          <a:lstStyle/>
          <a:p>
            <a:r>
              <a:rPr lang="en-US" sz="2200">
                <a:latin typeface="Times New Roman" panose="02020603050405020304" pitchFamily="18" charset="0"/>
                <a:cs typeface="Times New Roman" panose="02020603050405020304" pitchFamily="18" charset="0"/>
              </a:rPr>
              <a:t>Data user được lưu ở local storage</a:t>
            </a:r>
          </a:p>
        </p:txBody>
      </p:sp>
    </p:spTree>
    <p:extLst>
      <p:ext uri="{BB962C8B-B14F-4D97-AF65-F5344CB8AC3E}">
        <p14:creationId xmlns:p14="http://schemas.microsoft.com/office/powerpoint/2010/main" val="17031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81B82-4A46-10F3-B772-CEAC2ABDA7D7}"/>
              </a:ext>
            </a:extLst>
          </p:cNvPr>
          <p:cNvSpPr txBox="1"/>
          <p:nvPr/>
        </p:nvSpPr>
        <p:spPr>
          <a:xfrm>
            <a:off x="3170998" y="444903"/>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Database</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D5514BA-7074-33A2-CFDD-0C4183171721}"/>
              </a:ext>
            </a:extLst>
          </p:cNvPr>
          <p:cNvSpPr/>
          <p:nvPr/>
        </p:nvSpPr>
        <p:spPr>
          <a:xfrm>
            <a:off x="873454" y="1569493"/>
            <a:ext cx="2688609" cy="4488763"/>
          </a:xfrm>
          <a:prstGeom prst="roundRect">
            <a:avLst/>
          </a:prstGeom>
          <a:solidFill>
            <a:srgbClr val="F9E6C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22B87A-BB02-7567-DEB9-878F535E603A}"/>
              </a:ext>
            </a:extLst>
          </p:cNvPr>
          <p:cNvSpPr/>
          <p:nvPr/>
        </p:nvSpPr>
        <p:spPr>
          <a:xfrm>
            <a:off x="1007656" y="3174135"/>
            <a:ext cx="2420204" cy="1279478"/>
          </a:xfrm>
          <a:prstGeom prst="ellips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58471AD-98BF-3E09-78AE-1B5DE78F8BF6}"/>
              </a:ext>
            </a:extLst>
          </p:cNvPr>
          <p:cNvSpPr txBox="1"/>
          <p:nvPr/>
        </p:nvSpPr>
        <p:spPr>
          <a:xfrm>
            <a:off x="-829104" y="3435309"/>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kern="1200">
                <a:solidFill>
                  <a:srgbClr val="0F4E51"/>
                </a:solidFill>
                <a:effectLst/>
                <a:latin typeface="UTM HelvetIns" panose="02040603050506020204" pitchFamily="18" charset="0"/>
                <a:ea typeface="+mj-ea"/>
                <a:cs typeface="Times New Roman" panose="02020603050405020304" pitchFamily="18" charset="0"/>
              </a:rPr>
              <a:t>product</a:t>
            </a:r>
            <a:endParaRPr lang="en-US" sz="4800" kern="1200">
              <a:solidFill>
                <a:srgbClr val="0F4E51"/>
              </a:solidFill>
              <a:effectLst/>
              <a:latin typeface="UTM HelvetIns" panose="02040603050506020204" pitchFamily="18" charset="0"/>
              <a:ea typeface="+mj-ea"/>
              <a:cs typeface="Times New Roman" panose="02020603050405020304" pitchFamily="18" charset="0"/>
            </a:endParaRPr>
          </a:p>
        </p:txBody>
      </p:sp>
      <p:sp>
        <p:nvSpPr>
          <p:cNvPr id="2" name="TextBox 1">
            <a:extLst>
              <a:ext uri="{FF2B5EF4-FFF2-40B4-BE49-F238E27FC236}">
                <a16:creationId xmlns:a16="http://schemas.microsoft.com/office/drawing/2014/main" id="{8FD88306-C244-178E-3E3B-F632BD63F1D1}"/>
              </a:ext>
            </a:extLst>
          </p:cNvPr>
          <p:cNvSpPr txBox="1"/>
          <p:nvPr/>
        </p:nvSpPr>
        <p:spPr>
          <a:xfrm>
            <a:off x="5541313" y="5588607"/>
            <a:ext cx="6236003" cy="430887"/>
          </a:xfrm>
          <a:prstGeom prst="rect">
            <a:avLst/>
          </a:prstGeom>
          <a:noFill/>
        </p:spPr>
        <p:txBody>
          <a:bodyPr wrap="none" rtlCol="0">
            <a:spAutoFit/>
          </a:bodyPr>
          <a:lstStyle/>
          <a:p>
            <a:r>
              <a:rPr lang="en-US" sz="2200">
                <a:latin typeface="Times New Roman" panose="02020603050405020304" pitchFamily="18" charset="0"/>
                <a:cs typeface="Times New Roman" panose="02020603050405020304" pitchFamily="18" charset="0"/>
              </a:rPr>
              <a:t>Data product được load lên từ 1 file dữ liệu dạng json</a:t>
            </a:r>
          </a:p>
        </p:txBody>
      </p:sp>
      <p:pic>
        <p:nvPicPr>
          <p:cNvPr id="5" name="Picture 4">
            <a:extLst>
              <a:ext uri="{FF2B5EF4-FFF2-40B4-BE49-F238E27FC236}">
                <a16:creationId xmlns:a16="http://schemas.microsoft.com/office/drawing/2014/main" id="{41C7C370-4670-D0C9-7F26-CE894F4CDA79}"/>
              </a:ext>
            </a:extLst>
          </p:cNvPr>
          <p:cNvPicPr>
            <a:picLocks noChangeAspect="1"/>
          </p:cNvPicPr>
          <p:nvPr/>
        </p:nvPicPr>
        <p:blipFill>
          <a:blip r:embed="rId2"/>
          <a:stretch>
            <a:fillRect/>
          </a:stretch>
        </p:blipFill>
        <p:spPr>
          <a:xfrm>
            <a:off x="6803407" y="1613688"/>
            <a:ext cx="2804485" cy="3584765"/>
          </a:xfrm>
          <a:prstGeom prst="rect">
            <a:avLst/>
          </a:prstGeom>
        </p:spPr>
      </p:pic>
    </p:spTree>
    <p:extLst>
      <p:ext uri="{BB962C8B-B14F-4D97-AF65-F5344CB8AC3E}">
        <p14:creationId xmlns:p14="http://schemas.microsoft.com/office/powerpoint/2010/main" val="1256520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81B82-4A46-10F3-B772-CEAC2ABDA7D7}"/>
              </a:ext>
            </a:extLst>
          </p:cNvPr>
          <p:cNvSpPr txBox="1"/>
          <p:nvPr/>
        </p:nvSpPr>
        <p:spPr>
          <a:xfrm>
            <a:off x="3170998" y="444903"/>
            <a:ext cx="6093724" cy="757130"/>
          </a:xfrm>
          <a:prstGeom prst="rect">
            <a:avLst/>
          </a:prstGeom>
          <a:noFill/>
        </p:spPr>
        <p:txBody>
          <a:bodyPr wrap="square">
            <a:spAutoFit/>
          </a:bodyPr>
          <a:lstStyle/>
          <a:p>
            <a:pPr marR="0" lvl="0" algn="ctr">
              <a:lnSpc>
                <a:spcPct val="90000"/>
              </a:lnSpc>
              <a:spcBef>
                <a:spcPct val="0"/>
              </a:spcBef>
              <a:spcAft>
                <a:spcPts val="960"/>
              </a:spcAft>
            </a:pPr>
            <a:r>
              <a:rPr lang="en-US" sz="4800" b="1">
                <a:solidFill>
                  <a:srgbClr val="15242D"/>
                </a:solidFill>
                <a:latin typeface="UTM HelvetIns" panose="02040603050506020204" pitchFamily="18" charset="0"/>
                <a:ea typeface="+mj-ea"/>
                <a:cs typeface="Times New Roman" panose="02020603050405020304" pitchFamily="18" charset="0"/>
              </a:rPr>
              <a:t>Database</a:t>
            </a:r>
            <a:endParaRPr lang="en-US" sz="4800" kern="1200">
              <a:solidFill>
                <a:srgbClr val="15242D"/>
              </a:solidFill>
              <a:effectLst/>
              <a:latin typeface="UTM HelvetIns" panose="020406030505060202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11964783"/>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136</TotalTime>
  <Words>756</Words>
  <Application>Microsoft Office PowerPoint</Application>
  <PresentationFormat>Widescreen</PresentationFormat>
  <Paragraphs>80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Gill Sans Nova</vt:lpstr>
      <vt:lpstr>Times New Roman</vt:lpstr>
      <vt:lpstr>UTM HelvetIns</vt:lpstr>
      <vt:lpstr>GradientVTI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Lyngocvu</dc:creator>
  <cp:lastModifiedBy>Lyngocvu</cp:lastModifiedBy>
  <cp:revision>7</cp:revision>
  <dcterms:created xsi:type="dcterms:W3CDTF">2023-11-26T14:19:18Z</dcterms:created>
  <dcterms:modified xsi:type="dcterms:W3CDTF">2023-11-26T16:52:11Z</dcterms:modified>
</cp:coreProperties>
</file>